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media/image33.jpg" ContentType="image/jpg"/>
  <Override PartName="/ppt/media/image34.jpg" ContentType="image/jpg"/>
  <Override PartName="/ppt/media/image35.jpg" ContentType="image/jpg"/>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4"/>
  </p:sldMasterIdLst>
  <p:notesMasterIdLst>
    <p:notesMasterId r:id="rId39"/>
  </p:notesMasterIdLst>
  <p:sldIdLst>
    <p:sldId id="489" r:id="rId5"/>
    <p:sldId id="501" r:id="rId6"/>
    <p:sldId id="535" r:id="rId7"/>
    <p:sldId id="583" r:id="rId8"/>
    <p:sldId id="492" r:id="rId9"/>
    <p:sldId id="483" r:id="rId10"/>
    <p:sldId id="592" r:id="rId11"/>
    <p:sldId id="732" r:id="rId12"/>
    <p:sldId id="584" r:id="rId13"/>
    <p:sldId id="593" r:id="rId14"/>
    <p:sldId id="613" r:id="rId15"/>
    <p:sldId id="713" r:id="rId16"/>
    <p:sldId id="576" r:id="rId17"/>
    <p:sldId id="635" r:id="rId18"/>
    <p:sldId id="715" r:id="rId19"/>
    <p:sldId id="717" r:id="rId20"/>
    <p:sldId id="740" r:id="rId21"/>
    <p:sldId id="721" r:id="rId22"/>
    <p:sldId id="744" r:id="rId23"/>
    <p:sldId id="743" r:id="rId24"/>
    <p:sldId id="745" r:id="rId25"/>
    <p:sldId id="746" r:id="rId26"/>
    <p:sldId id="735" r:id="rId27"/>
    <p:sldId id="722" r:id="rId28"/>
    <p:sldId id="724" r:id="rId29"/>
    <p:sldId id="425" r:id="rId30"/>
    <p:sldId id="725" r:id="rId31"/>
    <p:sldId id="419" r:id="rId32"/>
    <p:sldId id="742" r:id="rId33"/>
    <p:sldId id="663" r:id="rId34"/>
    <p:sldId id="629" r:id="rId35"/>
    <p:sldId id="727" r:id="rId36"/>
    <p:sldId id="668" r:id="rId37"/>
    <p:sldId id="741" r:id="rId3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97D3"/>
    <a:srgbClr val="63A0D7"/>
    <a:srgbClr val="76ABDC"/>
    <a:srgbClr val="84B4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15" autoAdjust="0"/>
    <p:restoredTop sz="93792" autoAdjust="0"/>
  </p:normalViewPr>
  <p:slideViewPr>
    <p:cSldViewPr snapToGrid="0">
      <p:cViewPr varScale="1">
        <p:scale>
          <a:sx n="67" d="100"/>
          <a:sy n="67" d="100"/>
        </p:scale>
        <p:origin x="1088" y="4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56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Research.10.12.14\Manuscripts%20in%20Progress\000%2015%20Passive%20OF%20and%20BL\Summary%20HR%20and%20Drug%20Effec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Research.10.12.14\Manuscripts%20in%20Progress\000%2015%20Passive%20OF%20and%20BL\Summary%20HR%20and%20Drug%20Effec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title>
      <c:tx>
        <c:rich>
          <a:bodyPr/>
          <a:lstStyle/>
          <a:p>
            <a:pPr>
              <a:defRPr/>
            </a:pPr>
            <a:r>
              <a:rPr lang="en-US" dirty="0"/>
              <a:t>Session 2 Smokers Drug Effect</a:t>
            </a:r>
          </a:p>
          <a:p>
            <a:pPr>
              <a:defRPr/>
            </a:pPr>
            <a:r>
              <a:rPr lang="en-US" dirty="0"/>
              <a:t>Passive Study</a:t>
            </a:r>
          </a:p>
        </c:rich>
      </c:tx>
      <c:layout>
        <c:manualLayout>
          <c:xMode val="edge"/>
          <c:yMode val="edge"/>
          <c:x val="0.20352257172672694"/>
          <c:y val="2.6079869600651995E-2"/>
        </c:manualLayout>
      </c:layout>
      <c:overlay val="0"/>
    </c:title>
    <c:autoTitleDeleted val="0"/>
    <c:plotArea>
      <c:layout>
        <c:manualLayout>
          <c:layoutTarget val="inner"/>
          <c:xMode val="edge"/>
          <c:yMode val="edge"/>
          <c:x val="9.6307118236726427E-2"/>
          <c:y val="3.6194033203062331E-2"/>
          <c:w val="0.87971124091416286"/>
          <c:h val="0.80068710529357423"/>
        </c:manualLayout>
      </c:layout>
      <c:scatterChart>
        <c:scatterStyle val="lineMarker"/>
        <c:varyColors val="0"/>
        <c:dLbls>
          <c:showLegendKey val="0"/>
          <c:showVal val="0"/>
          <c:showCatName val="0"/>
          <c:showSerName val="0"/>
          <c:showPercent val="0"/>
          <c:showBubbleSize val="0"/>
        </c:dLbls>
        <c:axId val="56699904"/>
        <c:axId val="56722560"/>
      </c:scatterChart>
      <c:valAx>
        <c:axId val="56699904"/>
        <c:scaling>
          <c:orientation val="minMax"/>
          <c:max val="8"/>
        </c:scaling>
        <c:delete val="0"/>
        <c:axPos val="b"/>
        <c:title>
          <c:tx>
            <c:rich>
              <a:bodyPr/>
              <a:lstStyle/>
              <a:p>
                <a:pPr>
                  <a:defRPr/>
                </a:pPr>
                <a:r>
                  <a:rPr lang="en-US" dirty="0"/>
                  <a:t>Hours</a:t>
                </a:r>
              </a:p>
            </c:rich>
          </c:tx>
          <c:overlay val="0"/>
        </c:title>
        <c:numFmt formatCode="General" sourceLinked="1"/>
        <c:majorTickMark val="out"/>
        <c:minorTickMark val="none"/>
        <c:tickLblPos val="nextTo"/>
        <c:crossAx val="56722560"/>
        <c:crosses val="autoZero"/>
        <c:crossBetween val="midCat"/>
        <c:majorUnit val="2"/>
      </c:valAx>
      <c:valAx>
        <c:axId val="56722560"/>
        <c:scaling>
          <c:orientation val="minMax"/>
          <c:max val="100"/>
        </c:scaling>
        <c:delete val="0"/>
        <c:axPos val="l"/>
        <c:numFmt formatCode="0" sourceLinked="0"/>
        <c:majorTickMark val="out"/>
        <c:minorTickMark val="none"/>
        <c:tickLblPos val="nextTo"/>
        <c:crossAx val="56699904"/>
        <c:crossesAt val="-2"/>
        <c:crossBetween val="midCat"/>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Smokers (S2)</a:t>
            </a:r>
          </a:p>
        </c:rich>
      </c:tx>
      <c:layout>
        <c:manualLayout>
          <c:xMode val="edge"/>
          <c:yMode val="edge"/>
          <c:x val="0.17628163027938912"/>
          <c:y val="0.25696438340868577"/>
        </c:manualLayout>
      </c:layout>
      <c:overlay val="0"/>
    </c:title>
    <c:autoTitleDeleted val="0"/>
    <c:plotArea>
      <c:layout>
        <c:manualLayout>
          <c:layoutTarget val="inner"/>
          <c:xMode val="edge"/>
          <c:yMode val="edge"/>
          <c:x val="8.3859380526970118E-2"/>
          <c:y val="4.9486884993170381E-2"/>
          <c:w val="0.84614272613513675"/>
          <c:h val="0.78122587190005133"/>
        </c:manualLayout>
      </c:layout>
      <c:scatterChart>
        <c:scatterStyle val="lineMarker"/>
        <c:varyColors val="0"/>
        <c:ser>
          <c:idx val="1"/>
          <c:order val="0"/>
          <c:tx>
            <c:strRef>
              <c:f>'Active HR + VAS'!$AO$15</c:f>
              <c:strCache>
                <c:ptCount val="1"/>
                <c:pt idx="0">
                  <c:v>VAS: Drug Effect, Smokers S2</c:v>
                </c:pt>
              </c:strCache>
            </c:strRef>
          </c:tx>
          <c:xVal>
            <c:numRef>
              <c:f>'Active HR + VAS'!$AM$18:$AM$28</c:f>
              <c:numCache>
                <c:formatCode>General</c:formatCode>
                <c:ptCount val="11"/>
                <c:pt idx="0">
                  <c:v>-1</c:v>
                </c:pt>
                <c:pt idx="1">
                  <c:v>0</c:v>
                </c:pt>
                <c:pt idx="2">
                  <c:v>0.5</c:v>
                </c:pt>
                <c:pt idx="3">
                  <c:v>1</c:v>
                </c:pt>
                <c:pt idx="4">
                  <c:v>1.5</c:v>
                </c:pt>
                <c:pt idx="5">
                  <c:v>2</c:v>
                </c:pt>
                <c:pt idx="6">
                  <c:v>3</c:v>
                </c:pt>
                <c:pt idx="7">
                  <c:v>4</c:v>
                </c:pt>
                <c:pt idx="8">
                  <c:v>5</c:v>
                </c:pt>
                <c:pt idx="9">
                  <c:v>6</c:v>
                </c:pt>
                <c:pt idx="10">
                  <c:v>8</c:v>
                </c:pt>
              </c:numCache>
            </c:numRef>
          </c:xVal>
          <c:yVal>
            <c:numRef>
              <c:f>'Active HR + VAS'!$AO$18:$AO$28</c:f>
              <c:numCache>
                <c:formatCode>0.0</c:formatCode>
                <c:ptCount val="11"/>
                <c:pt idx="0">
                  <c:v>0.16666666666666666</c:v>
                </c:pt>
                <c:pt idx="1">
                  <c:v>58.333333333333336</c:v>
                </c:pt>
                <c:pt idx="2">
                  <c:v>43.666666666666664</c:v>
                </c:pt>
                <c:pt idx="3">
                  <c:v>32.333333333333336</c:v>
                </c:pt>
                <c:pt idx="4">
                  <c:v>26.833333333333332</c:v>
                </c:pt>
                <c:pt idx="5">
                  <c:v>22.5</c:v>
                </c:pt>
                <c:pt idx="6">
                  <c:v>10.666666666666666</c:v>
                </c:pt>
                <c:pt idx="7">
                  <c:v>4</c:v>
                </c:pt>
                <c:pt idx="8">
                  <c:v>0.6</c:v>
                </c:pt>
                <c:pt idx="9">
                  <c:v>0.16666666666666666</c:v>
                </c:pt>
                <c:pt idx="10">
                  <c:v>0</c:v>
                </c:pt>
              </c:numCache>
            </c:numRef>
          </c:yVal>
          <c:smooth val="0"/>
          <c:extLst>
            <c:ext xmlns:c16="http://schemas.microsoft.com/office/drawing/2014/chart" uri="{C3380CC4-5D6E-409C-BE32-E72D297353CC}">
              <c16:uniqueId val="{00000000-0FCB-44FA-B377-AEAD35B3797A}"/>
            </c:ext>
          </c:extLst>
        </c:ser>
        <c:dLbls>
          <c:showLegendKey val="0"/>
          <c:showVal val="0"/>
          <c:showCatName val="0"/>
          <c:showSerName val="0"/>
          <c:showPercent val="0"/>
          <c:showBubbleSize val="0"/>
        </c:dLbls>
        <c:axId val="56751232"/>
        <c:axId val="56752768"/>
      </c:scatterChart>
      <c:valAx>
        <c:axId val="56751232"/>
        <c:scaling>
          <c:orientation val="minMax"/>
          <c:max val="8"/>
        </c:scaling>
        <c:delete val="1"/>
        <c:axPos val="b"/>
        <c:numFmt formatCode="General" sourceLinked="1"/>
        <c:majorTickMark val="out"/>
        <c:minorTickMark val="none"/>
        <c:tickLblPos val="nextTo"/>
        <c:crossAx val="56752768"/>
        <c:crosses val="autoZero"/>
        <c:crossBetween val="midCat"/>
        <c:majorUnit val="2"/>
      </c:valAx>
      <c:valAx>
        <c:axId val="56752768"/>
        <c:scaling>
          <c:orientation val="minMax"/>
          <c:max val="100"/>
        </c:scaling>
        <c:delete val="0"/>
        <c:axPos val="l"/>
        <c:numFmt formatCode="0" sourceLinked="0"/>
        <c:majorTickMark val="out"/>
        <c:minorTickMark val="none"/>
        <c:tickLblPos val="nextTo"/>
        <c:crossAx val="56751232"/>
        <c:crossesAt val="-2"/>
        <c:crossBetween val="midCat"/>
        <c:majorUnit val="20"/>
      </c:valAx>
      <c:spPr>
        <a:noFill/>
      </c:spPr>
    </c:plotArea>
    <c:plotVisOnly val="1"/>
    <c:dispBlanksAs val="gap"/>
    <c:showDLblsOverMax val="0"/>
  </c:chart>
  <c:spPr>
    <a:noFill/>
    <a:ln>
      <a:noFill/>
    </a:ln>
  </c:spPr>
  <c:txPr>
    <a:bodyPr/>
    <a:lstStyle/>
    <a:p>
      <a:pPr>
        <a:defRPr sz="1600">
          <a:latin typeface="+mn-lt"/>
          <a:cs typeface="Arial"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8ED8CC-EFB6-48F9-9828-2CB38DFC440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F55A66F-915B-4C20-8C62-8203504B0830}">
      <dgm:prSet phldrT="[Text]" custT="1"/>
      <dgm:spPr/>
      <dgm:t>
        <a:bodyPr/>
        <a:lstStyle/>
        <a:p>
          <a:r>
            <a:rPr lang="en-US" sz="2400" b="1" dirty="0"/>
            <a:t>1) Cocaine</a:t>
          </a:r>
        </a:p>
      </dgm:t>
    </dgm:pt>
    <dgm:pt modelId="{BE56C3FC-2E0E-41EC-BEBF-AAF139FC772E}" type="parTrans" cxnId="{767588E0-4FA6-4B5D-8528-3662C6FBA56E}">
      <dgm:prSet/>
      <dgm:spPr/>
      <dgm:t>
        <a:bodyPr/>
        <a:lstStyle/>
        <a:p>
          <a:endParaRPr lang="en-US"/>
        </a:p>
      </dgm:t>
    </dgm:pt>
    <dgm:pt modelId="{58A4B090-F824-4606-B51F-5445391BD3AF}" type="sibTrans" cxnId="{767588E0-4FA6-4B5D-8528-3662C6FBA56E}">
      <dgm:prSet/>
      <dgm:spPr/>
      <dgm:t>
        <a:bodyPr/>
        <a:lstStyle/>
        <a:p>
          <a:endParaRPr lang="en-US"/>
        </a:p>
      </dgm:t>
    </dgm:pt>
    <dgm:pt modelId="{BBA80F42-154F-4E9D-B502-FFADF29511F3}">
      <dgm:prSet phldrT="[Text]" custT="1"/>
      <dgm:spPr/>
      <dgm:t>
        <a:bodyPr/>
        <a:lstStyle/>
        <a:p>
          <a:r>
            <a:rPr lang="en-US" sz="2400" b="1" dirty="0"/>
            <a:t>2) Amphetamines</a:t>
          </a:r>
        </a:p>
      </dgm:t>
    </dgm:pt>
    <dgm:pt modelId="{ED9C07D2-86F8-4639-A9AF-CEDF938BDD30}" type="parTrans" cxnId="{AA9ACBDF-AF4C-4BF5-A75A-B95DCCBF654A}">
      <dgm:prSet/>
      <dgm:spPr/>
      <dgm:t>
        <a:bodyPr/>
        <a:lstStyle/>
        <a:p>
          <a:endParaRPr lang="en-US"/>
        </a:p>
      </dgm:t>
    </dgm:pt>
    <dgm:pt modelId="{2F4EBA84-4778-4002-9BC7-788164B6E20D}" type="sibTrans" cxnId="{AA9ACBDF-AF4C-4BF5-A75A-B95DCCBF654A}">
      <dgm:prSet/>
      <dgm:spPr/>
      <dgm:t>
        <a:bodyPr/>
        <a:lstStyle/>
        <a:p>
          <a:endParaRPr lang="en-US"/>
        </a:p>
      </dgm:t>
    </dgm:pt>
    <dgm:pt modelId="{C1E04533-1972-4BF2-AF63-3BD7A1427DEC}">
      <dgm:prSet phldrT="[Text]" custT="1"/>
      <dgm:spPr/>
      <dgm:t>
        <a:bodyPr/>
        <a:lstStyle/>
        <a:p>
          <a:r>
            <a:rPr lang="en-US" sz="2400" b="1" dirty="0"/>
            <a:t>3) Marijuana</a:t>
          </a:r>
        </a:p>
      </dgm:t>
    </dgm:pt>
    <dgm:pt modelId="{88B5C524-7C4C-4D58-B8E9-B3CB2177DA83}" type="parTrans" cxnId="{CE1BE715-BB7F-42E7-9C33-AF3F5953F7FE}">
      <dgm:prSet/>
      <dgm:spPr/>
      <dgm:t>
        <a:bodyPr/>
        <a:lstStyle/>
        <a:p>
          <a:endParaRPr lang="en-US"/>
        </a:p>
      </dgm:t>
    </dgm:pt>
    <dgm:pt modelId="{FF002B17-DECD-4FA4-A129-89B555FD8110}" type="sibTrans" cxnId="{CE1BE715-BB7F-42E7-9C33-AF3F5953F7FE}">
      <dgm:prSet/>
      <dgm:spPr/>
      <dgm:t>
        <a:bodyPr/>
        <a:lstStyle/>
        <a:p>
          <a:endParaRPr lang="en-US"/>
        </a:p>
      </dgm:t>
    </dgm:pt>
    <dgm:pt modelId="{5A6EAEE1-FFD9-434A-BCD8-576DF91C3A6C}">
      <dgm:prSet phldrT="[Text]" custT="1"/>
      <dgm:spPr/>
      <dgm:t>
        <a:bodyPr/>
        <a:lstStyle/>
        <a:p>
          <a:r>
            <a:rPr lang="en-US" sz="2100" dirty="0"/>
            <a:t>Hydrocodone</a:t>
          </a:r>
        </a:p>
      </dgm:t>
    </dgm:pt>
    <dgm:pt modelId="{2380BA71-4A48-45A8-AE99-2D2A0FEEE145}" type="parTrans" cxnId="{7BD0D6F2-515E-4CE1-BB6D-1BC3E14F738E}">
      <dgm:prSet/>
      <dgm:spPr/>
      <dgm:t>
        <a:bodyPr/>
        <a:lstStyle/>
        <a:p>
          <a:endParaRPr lang="en-US"/>
        </a:p>
      </dgm:t>
    </dgm:pt>
    <dgm:pt modelId="{AC91F04D-A9EC-4946-97B1-DF1A7915635D}" type="sibTrans" cxnId="{7BD0D6F2-515E-4CE1-BB6D-1BC3E14F738E}">
      <dgm:prSet/>
      <dgm:spPr/>
      <dgm:t>
        <a:bodyPr/>
        <a:lstStyle/>
        <a:p>
          <a:endParaRPr lang="en-US"/>
        </a:p>
      </dgm:t>
    </dgm:pt>
    <dgm:pt modelId="{FA14D452-E694-480C-A937-5A350EA31CC4}">
      <dgm:prSet phldrT="[Text]" custT="1"/>
      <dgm:spPr/>
      <dgm:t>
        <a:bodyPr/>
        <a:lstStyle/>
        <a:p>
          <a:r>
            <a:rPr lang="en-US" sz="2400" b="1" dirty="0"/>
            <a:t>4) Phencyclidine (PCP)</a:t>
          </a:r>
        </a:p>
      </dgm:t>
    </dgm:pt>
    <dgm:pt modelId="{D8B1E3B5-3C5E-4A53-81F9-3B3A8B2D8FF5}" type="parTrans" cxnId="{22A1C4C3-D179-428C-846F-97C913F5D019}">
      <dgm:prSet/>
      <dgm:spPr/>
      <dgm:t>
        <a:bodyPr/>
        <a:lstStyle/>
        <a:p>
          <a:endParaRPr lang="en-US"/>
        </a:p>
      </dgm:t>
    </dgm:pt>
    <dgm:pt modelId="{617F3F7C-9B22-4CE8-885F-74E23F42C816}" type="sibTrans" cxnId="{22A1C4C3-D179-428C-846F-97C913F5D019}">
      <dgm:prSet/>
      <dgm:spPr/>
      <dgm:t>
        <a:bodyPr/>
        <a:lstStyle/>
        <a:p>
          <a:endParaRPr lang="en-US"/>
        </a:p>
      </dgm:t>
    </dgm:pt>
    <dgm:pt modelId="{2A206DD3-15A4-4C3C-8BC1-314A7342BF6B}">
      <dgm:prSet phldrT="[Text]" custT="1"/>
      <dgm:spPr/>
      <dgm:t>
        <a:bodyPr/>
        <a:lstStyle/>
        <a:p>
          <a:r>
            <a:rPr lang="en-US" sz="2400" b="1" dirty="0"/>
            <a:t>5) Opioids</a:t>
          </a:r>
        </a:p>
      </dgm:t>
    </dgm:pt>
    <dgm:pt modelId="{BF6E28B2-2298-49F3-B11C-DEE6656594DA}" type="parTrans" cxnId="{4C31CF26-31AE-4803-BA9B-18CCDCAD6745}">
      <dgm:prSet/>
      <dgm:spPr/>
      <dgm:t>
        <a:bodyPr/>
        <a:lstStyle/>
        <a:p>
          <a:endParaRPr lang="en-US"/>
        </a:p>
      </dgm:t>
    </dgm:pt>
    <dgm:pt modelId="{8B203E6E-35D5-49A1-B854-FBCFB6A3325C}" type="sibTrans" cxnId="{4C31CF26-31AE-4803-BA9B-18CCDCAD6745}">
      <dgm:prSet/>
      <dgm:spPr/>
      <dgm:t>
        <a:bodyPr/>
        <a:lstStyle/>
        <a:p>
          <a:endParaRPr lang="en-US"/>
        </a:p>
      </dgm:t>
    </dgm:pt>
    <dgm:pt modelId="{1E0F5494-93E6-43D5-936B-B30248D8C58C}">
      <dgm:prSet phldrT="[Text]" custT="1"/>
      <dgm:spPr/>
      <dgm:t>
        <a:bodyPr/>
        <a:lstStyle/>
        <a:p>
          <a:r>
            <a:rPr lang="en-US" sz="2100" dirty="0"/>
            <a:t>Hydromorphone</a:t>
          </a:r>
        </a:p>
      </dgm:t>
    </dgm:pt>
    <dgm:pt modelId="{5E5D39DA-F1A8-4D7A-A41F-0AE3BD0AE5D8}" type="parTrans" cxnId="{15AAA9EB-50BE-4BB4-B926-AF8D2221BD78}">
      <dgm:prSet/>
      <dgm:spPr/>
      <dgm:t>
        <a:bodyPr/>
        <a:lstStyle/>
        <a:p>
          <a:endParaRPr lang="en-US"/>
        </a:p>
      </dgm:t>
    </dgm:pt>
    <dgm:pt modelId="{1FBE38F0-AE6D-4A92-A8F3-36CAFBE7B4DF}" type="sibTrans" cxnId="{15AAA9EB-50BE-4BB4-B926-AF8D2221BD78}">
      <dgm:prSet/>
      <dgm:spPr/>
      <dgm:t>
        <a:bodyPr/>
        <a:lstStyle/>
        <a:p>
          <a:endParaRPr lang="en-US"/>
        </a:p>
      </dgm:t>
    </dgm:pt>
    <dgm:pt modelId="{B234A456-34B3-486B-A2CD-BF4E212F842E}">
      <dgm:prSet phldrT="[Text]" custT="1"/>
      <dgm:spPr/>
      <dgm:t>
        <a:bodyPr/>
        <a:lstStyle/>
        <a:p>
          <a:r>
            <a:rPr lang="en-US" sz="2100" dirty="0"/>
            <a:t>Oxycodone</a:t>
          </a:r>
        </a:p>
      </dgm:t>
    </dgm:pt>
    <dgm:pt modelId="{9F86D147-EC45-49EA-BCDE-8E8CCB3B59D6}" type="parTrans" cxnId="{F005FCFB-83C8-470C-A4B9-E209F8FE0C35}">
      <dgm:prSet/>
      <dgm:spPr/>
      <dgm:t>
        <a:bodyPr/>
        <a:lstStyle/>
        <a:p>
          <a:endParaRPr lang="en-US"/>
        </a:p>
      </dgm:t>
    </dgm:pt>
    <dgm:pt modelId="{9C6C0D5D-D6B4-4A9B-BEE5-55AE5636059D}" type="sibTrans" cxnId="{F005FCFB-83C8-470C-A4B9-E209F8FE0C35}">
      <dgm:prSet/>
      <dgm:spPr/>
      <dgm:t>
        <a:bodyPr/>
        <a:lstStyle/>
        <a:p>
          <a:endParaRPr lang="en-US"/>
        </a:p>
      </dgm:t>
    </dgm:pt>
    <dgm:pt modelId="{A61CCEB8-94EB-469E-BD86-3B2A5834C04B}">
      <dgm:prSet phldrT="[Text]" custT="1"/>
      <dgm:spPr/>
      <dgm:t>
        <a:bodyPr/>
        <a:lstStyle/>
        <a:p>
          <a:r>
            <a:rPr lang="en-US" sz="2100" dirty="0"/>
            <a:t>Oxymorphone</a:t>
          </a:r>
        </a:p>
      </dgm:t>
    </dgm:pt>
    <dgm:pt modelId="{02FF94E9-BD10-4928-B38A-6FC3EB8FE19E}" type="parTrans" cxnId="{9D8F867D-D1B5-4220-A8A3-F13FEDF2AC9F}">
      <dgm:prSet/>
      <dgm:spPr/>
      <dgm:t>
        <a:bodyPr/>
        <a:lstStyle/>
        <a:p>
          <a:endParaRPr lang="en-US"/>
        </a:p>
      </dgm:t>
    </dgm:pt>
    <dgm:pt modelId="{C90DA820-6012-4EF4-9A1B-29C1CF8C2D7F}" type="sibTrans" cxnId="{9D8F867D-D1B5-4220-A8A3-F13FEDF2AC9F}">
      <dgm:prSet/>
      <dgm:spPr/>
      <dgm:t>
        <a:bodyPr/>
        <a:lstStyle/>
        <a:p>
          <a:endParaRPr lang="en-US"/>
        </a:p>
      </dgm:t>
    </dgm:pt>
    <dgm:pt modelId="{65F34639-00D5-448C-A496-8D362AABE6EF}" type="pres">
      <dgm:prSet presAssocID="{858ED8CC-EFB6-48F9-9828-2CB38DFC4401}" presName="linear" presStyleCnt="0">
        <dgm:presLayoutVars>
          <dgm:animLvl val="lvl"/>
          <dgm:resizeHandles val="exact"/>
        </dgm:presLayoutVars>
      </dgm:prSet>
      <dgm:spPr/>
    </dgm:pt>
    <dgm:pt modelId="{142B7100-2CF9-44F7-A7AB-943E69FB1522}" type="pres">
      <dgm:prSet presAssocID="{CF55A66F-915B-4C20-8C62-8203504B0830}" presName="parentText" presStyleLbl="node1" presStyleIdx="0" presStyleCnt="5" custScaleX="50000" custLinFactNeighborX="-25000" custLinFactNeighborY="-35357">
        <dgm:presLayoutVars>
          <dgm:chMax val="0"/>
          <dgm:bulletEnabled val="1"/>
        </dgm:presLayoutVars>
      </dgm:prSet>
      <dgm:spPr/>
    </dgm:pt>
    <dgm:pt modelId="{D0BD004E-01B3-4F38-8E49-148831715DC5}" type="pres">
      <dgm:prSet presAssocID="{58A4B090-F824-4606-B51F-5445391BD3AF}" presName="spacer" presStyleCnt="0"/>
      <dgm:spPr/>
    </dgm:pt>
    <dgm:pt modelId="{9326F8F2-662F-444A-B8D7-9B6F6EDD2169}" type="pres">
      <dgm:prSet presAssocID="{BBA80F42-154F-4E9D-B502-FFADF29511F3}" presName="parentText" presStyleLbl="node1" presStyleIdx="1" presStyleCnt="5" custScaleX="50000" custLinFactNeighborX="-17500" custLinFactNeighborY="-61576">
        <dgm:presLayoutVars>
          <dgm:chMax val="0"/>
          <dgm:bulletEnabled val="1"/>
        </dgm:presLayoutVars>
      </dgm:prSet>
      <dgm:spPr/>
    </dgm:pt>
    <dgm:pt modelId="{56A451B3-F1F0-4603-9D91-261446A3BA22}" type="pres">
      <dgm:prSet presAssocID="{2F4EBA84-4778-4002-9BC7-788164B6E20D}" presName="spacer" presStyleCnt="0"/>
      <dgm:spPr/>
    </dgm:pt>
    <dgm:pt modelId="{79A239CF-CC9C-4D2C-8CA4-735D5E2AFC89}" type="pres">
      <dgm:prSet presAssocID="{C1E04533-1972-4BF2-AF63-3BD7A1427DEC}" presName="parentText" presStyleLbl="node1" presStyleIdx="2" presStyleCnt="5" custScaleX="50000" custLinFactNeighborX="-6250" custLinFactNeighborY="-32267">
        <dgm:presLayoutVars>
          <dgm:chMax val="0"/>
          <dgm:bulletEnabled val="1"/>
        </dgm:presLayoutVars>
      </dgm:prSet>
      <dgm:spPr/>
    </dgm:pt>
    <dgm:pt modelId="{BE8C0CB7-1747-452B-8730-576E199ED61D}" type="pres">
      <dgm:prSet presAssocID="{FF002B17-DECD-4FA4-A129-89B555FD8110}" presName="spacer" presStyleCnt="0"/>
      <dgm:spPr/>
    </dgm:pt>
    <dgm:pt modelId="{5F0BC452-165E-4183-9034-DB69F37999AA}" type="pres">
      <dgm:prSet presAssocID="{FA14D452-E694-480C-A937-5A350EA31CC4}" presName="parentText" presStyleLbl="node1" presStyleIdx="3" presStyleCnt="5" custScaleX="50000" custLinFactNeighborX="2500" custLinFactNeighborY="-2958">
        <dgm:presLayoutVars>
          <dgm:chMax val="0"/>
          <dgm:bulletEnabled val="1"/>
        </dgm:presLayoutVars>
      </dgm:prSet>
      <dgm:spPr/>
    </dgm:pt>
    <dgm:pt modelId="{64DF965C-8F30-45AB-B29D-AA16EAAF1FDC}" type="pres">
      <dgm:prSet presAssocID="{617F3F7C-9B22-4CE8-885F-74E23F42C816}" presName="spacer" presStyleCnt="0"/>
      <dgm:spPr/>
    </dgm:pt>
    <dgm:pt modelId="{AE70B78C-4726-4836-AD10-DA66212B0189}" type="pres">
      <dgm:prSet presAssocID="{2A206DD3-15A4-4C3C-8BC1-314A7342BF6B}" presName="parentText" presStyleLbl="node1" presStyleIdx="4" presStyleCnt="5" custScaleX="50000" custLinFactNeighborX="15000" custLinFactNeighborY="1410">
        <dgm:presLayoutVars>
          <dgm:chMax val="0"/>
          <dgm:bulletEnabled val="1"/>
        </dgm:presLayoutVars>
      </dgm:prSet>
      <dgm:spPr/>
    </dgm:pt>
    <dgm:pt modelId="{C78738FA-2918-4C86-8859-F43F18B02C35}" type="pres">
      <dgm:prSet presAssocID="{2A206DD3-15A4-4C3C-8BC1-314A7342BF6B}" presName="childText" presStyleLbl="revTx" presStyleIdx="0" presStyleCnt="1" custScaleX="52500" custLinFactNeighborX="20000" custLinFactNeighborY="17647">
        <dgm:presLayoutVars>
          <dgm:bulletEnabled val="1"/>
        </dgm:presLayoutVars>
      </dgm:prSet>
      <dgm:spPr/>
    </dgm:pt>
  </dgm:ptLst>
  <dgm:cxnLst>
    <dgm:cxn modelId="{5417680A-4A9C-47E9-B8C7-57C09B5B21E9}" type="presOf" srcId="{2A206DD3-15A4-4C3C-8BC1-314A7342BF6B}" destId="{AE70B78C-4726-4836-AD10-DA66212B0189}" srcOrd="0" destOrd="0" presId="urn:microsoft.com/office/officeart/2005/8/layout/vList2"/>
    <dgm:cxn modelId="{3B63B512-8363-4250-8F37-79D12F2905B3}" type="presOf" srcId="{1E0F5494-93E6-43D5-936B-B30248D8C58C}" destId="{C78738FA-2918-4C86-8859-F43F18B02C35}" srcOrd="0" destOrd="1" presId="urn:microsoft.com/office/officeart/2005/8/layout/vList2"/>
    <dgm:cxn modelId="{CE1BE715-BB7F-42E7-9C33-AF3F5953F7FE}" srcId="{858ED8CC-EFB6-48F9-9828-2CB38DFC4401}" destId="{C1E04533-1972-4BF2-AF63-3BD7A1427DEC}" srcOrd="2" destOrd="0" parTransId="{88B5C524-7C4C-4D58-B8E9-B3CB2177DA83}" sibTransId="{FF002B17-DECD-4FA4-A129-89B555FD8110}"/>
    <dgm:cxn modelId="{4C31CF26-31AE-4803-BA9B-18CCDCAD6745}" srcId="{858ED8CC-EFB6-48F9-9828-2CB38DFC4401}" destId="{2A206DD3-15A4-4C3C-8BC1-314A7342BF6B}" srcOrd="4" destOrd="0" parTransId="{BF6E28B2-2298-49F3-B11C-DEE6656594DA}" sibTransId="{8B203E6E-35D5-49A1-B854-FBCFB6A3325C}"/>
    <dgm:cxn modelId="{32ED7245-CABB-4845-B1B0-49122C1F7024}" type="presOf" srcId="{BBA80F42-154F-4E9D-B502-FFADF29511F3}" destId="{9326F8F2-662F-444A-B8D7-9B6F6EDD2169}" srcOrd="0" destOrd="0" presId="urn:microsoft.com/office/officeart/2005/8/layout/vList2"/>
    <dgm:cxn modelId="{E4967469-1C0D-43CE-AB4C-564F7C8AA1BC}" type="presOf" srcId="{858ED8CC-EFB6-48F9-9828-2CB38DFC4401}" destId="{65F34639-00D5-448C-A496-8D362AABE6EF}" srcOrd="0" destOrd="0" presId="urn:microsoft.com/office/officeart/2005/8/layout/vList2"/>
    <dgm:cxn modelId="{7EC7D874-0520-4E42-A705-0123A8BEF2CE}" type="presOf" srcId="{B234A456-34B3-486B-A2CD-BF4E212F842E}" destId="{C78738FA-2918-4C86-8859-F43F18B02C35}" srcOrd="0" destOrd="2" presId="urn:microsoft.com/office/officeart/2005/8/layout/vList2"/>
    <dgm:cxn modelId="{9D8F867D-D1B5-4220-A8A3-F13FEDF2AC9F}" srcId="{2A206DD3-15A4-4C3C-8BC1-314A7342BF6B}" destId="{A61CCEB8-94EB-469E-BD86-3B2A5834C04B}" srcOrd="3" destOrd="0" parTransId="{02FF94E9-BD10-4928-B38A-6FC3EB8FE19E}" sibTransId="{C90DA820-6012-4EF4-9A1B-29C1CF8C2D7F}"/>
    <dgm:cxn modelId="{AD762E9A-EB17-411F-B878-73EEB3126615}" type="presOf" srcId="{5A6EAEE1-FFD9-434A-BCD8-576DF91C3A6C}" destId="{C78738FA-2918-4C86-8859-F43F18B02C35}" srcOrd="0" destOrd="0" presId="urn:microsoft.com/office/officeart/2005/8/layout/vList2"/>
    <dgm:cxn modelId="{7172A2AC-4B1F-4231-92C2-A9D470AAD4C6}" type="presOf" srcId="{FA14D452-E694-480C-A937-5A350EA31CC4}" destId="{5F0BC452-165E-4183-9034-DB69F37999AA}" srcOrd="0" destOrd="0" presId="urn:microsoft.com/office/officeart/2005/8/layout/vList2"/>
    <dgm:cxn modelId="{C4165FB6-F553-486E-9976-6B4636F56622}" type="presOf" srcId="{CF55A66F-915B-4C20-8C62-8203504B0830}" destId="{142B7100-2CF9-44F7-A7AB-943E69FB1522}" srcOrd="0" destOrd="0" presId="urn:microsoft.com/office/officeart/2005/8/layout/vList2"/>
    <dgm:cxn modelId="{22A1C4C3-D179-428C-846F-97C913F5D019}" srcId="{858ED8CC-EFB6-48F9-9828-2CB38DFC4401}" destId="{FA14D452-E694-480C-A937-5A350EA31CC4}" srcOrd="3" destOrd="0" parTransId="{D8B1E3B5-3C5E-4A53-81F9-3B3A8B2D8FF5}" sibTransId="{617F3F7C-9B22-4CE8-885F-74E23F42C816}"/>
    <dgm:cxn modelId="{AA9ACBDF-AF4C-4BF5-A75A-B95DCCBF654A}" srcId="{858ED8CC-EFB6-48F9-9828-2CB38DFC4401}" destId="{BBA80F42-154F-4E9D-B502-FFADF29511F3}" srcOrd="1" destOrd="0" parTransId="{ED9C07D2-86F8-4639-A9AF-CEDF938BDD30}" sibTransId="{2F4EBA84-4778-4002-9BC7-788164B6E20D}"/>
    <dgm:cxn modelId="{767588E0-4FA6-4B5D-8528-3662C6FBA56E}" srcId="{858ED8CC-EFB6-48F9-9828-2CB38DFC4401}" destId="{CF55A66F-915B-4C20-8C62-8203504B0830}" srcOrd="0" destOrd="0" parTransId="{BE56C3FC-2E0E-41EC-BEBF-AAF139FC772E}" sibTransId="{58A4B090-F824-4606-B51F-5445391BD3AF}"/>
    <dgm:cxn modelId="{15AAA9EB-50BE-4BB4-B926-AF8D2221BD78}" srcId="{2A206DD3-15A4-4C3C-8BC1-314A7342BF6B}" destId="{1E0F5494-93E6-43D5-936B-B30248D8C58C}" srcOrd="1" destOrd="0" parTransId="{5E5D39DA-F1A8-4D7A-A41F-0AE3BD0AE5D8}" sibTransId="{1FBE38F0-AE6D-4A92-A8F3-36CAFBE7B4DF}"/>
    <dgm:cxn modelId="{7BD0D6F2-515E-4CE1-BB6D-1BC3E14F738E}" srcId="{2A206DD3-15A4-4C3C-8BC1-314A7342BF6B}" destId="{5A6EAEE1-FFD9-434A-BCD8-576DF91C3A6C}" srcOrd="0" destOrd="0" parTransId="{2380BA71-4A48-45A8-AE99-2D2A0FEEE145}" sibTransId="{AC91F04D-A9EC-4946-97B1-DF1A7915635D}"/>
    <dgm:cxn modelId="{AB722CFA-255E-400A-8664-20BCD3BB9382}" type="presOf" srcId="{C1E04533-1972-4BF2-AF63-3BD7A1427DEC}" destId="{79A239CF-CC9C-4D2C-8CA4-735D5E2AFC89}" srcOrd="0" destOrd="0" presId="urn:microsoft.com/office/officeart/2005/8/layout/vList2"/>
    <dgm:cxn modelId="{99C015FB-E198-44FF-8A17-E4EFA8699D04}" type="presOf" srcId="{A61CCEB8-94EB-469E-BD86-3B2A5834C04B}" destId="{C78738FA-2918-4C86-8859-F43F18B02C35}" srcOrd="0" destOrd="3" presId="urn:microsoft.com/office/officeart/2005/8/layout/vList2"/>
    <dgm:cxn modelId="{F005FCFB-83C8-470C-A4B9-E209F8FE0C35}" srcId="{2A206DD3-15A4-4C3C-8BC1-314A7342BF6B}" destId="{B234A456-34B3-486B-A2CD-BF4E212F842E}" srcOrd="2" destOrd="0" parTransId="{9F86D147-EC45-49EA-BCDE-8E8CCB3B59D6}" sibTransId="{9C6C0D5D-D6B4-4A9B-BEE5-55AE5636059D}"/>
    <dgm:cxn modelId="{A0362632-6462-4D84-85F0-722353D986F3}" type="presParOf" srcId="{65F34639-00D5-448C-A496-8D362AABE6EF}" destId="{142B7100-2CF9-44F7-A7AB-943E69FB1522}" srcOrd="0" destOrd="0" presId="urn:microsoft.com/office/officeart/2005/8/layout/vList2"/>
    <dgm:cxn modelId="{A20AAA76-976D-491D-993F-EC1C00E06EB3}" type="presParOf" srcId="{65F34639-00D5-448C-A496-8D362AABE6EF}" destId="{D0BD004E-01B3-4F38-8E49-148831715DC5}" srcOrd="1" destOrd="0" presId="urn:microsoft.com/office/officeart/2005/8/layout/vList2"/>
    <dgm:cxn modelId="{F8EA2D01-865B-487B-A6EF-225A9675A569}" type="presParOf" srcId="{65F34639-00D5-448C-A496-8D362AABE6EF}" destId="{9326F8F2-662F-444A-B8D7-9B6F6EDD2169}" srcOrd="2" destOrd="0" presId="urn:microsoft.com/office/officeart/2005/8/layout/vList2"/>
    <dgm:cxn modelId="{D3D732C2-1D31-4D1C-BF0B-D701B41F8DDB}" type="presParOf" srcId="{65F34639-00D5-448C-A496-8D362AABE6EF}" destId="{56A451B3-F1F0-4603-9D91-261446A3BA22}" srcOrd="3" destOrd="0" presId="urn:microsoft.com/office/officeart/2005/8/layout/vList2"/>
    <dgm:cxn modelId="{56423507-301F-4941-8E71-1B0E68BD26FB}" type="presParOf" srcId="{65F34639-00D5-448C-A496-8D362AABE6EF}" destId="{79A239CF-CC9C-4D2C-8CA4-735D5E2AFC89}" srcOrd="4" destOrd="0" presId="urn:microsoft.com/office/officeart/2005/8/layout/vList2"/>
    <dgm:cxn modelId="{4FA755FD-8C19-45A4-ACB3-F3BBADF8FD89}" type="presParOf" srcId="{65F34639-00D5-448C-A496-8D362AABE6EF}" destId="{BE8C0CB7-1747-452B-8730-576E199ED61D}" srcOrd="5" destOrd="0" presId="urn:microsoft.com/office/officeart/2005/8/layout/vList2"/>
    <dgm:cxn modelId="{3F6745D2-646F-41A4-A2FF-5514D55F8C05}" type="presParOf" srcId="{65F34639-00D5-448C-A496-8D362AABE6EF}" destId="{5F0BC452-165E-4183-9034-DB69F37999AA}" srcOrd="6" destOrd="0" presId="urn:microsoft.com/office/officeart/2005/8/layout/vList2"/>
    <dgm:cxn modelId="{F81220F3-A7FB-4EC7-9731-AFB5DA613CBF}" type="presParOf" srcId="{65F34639-00D5-448C-A496-8D362AABE6EF}" destId="{64DF965C-8F30-45AB-B29D-AA16EAAF1FDC}" srcOrd="7" destOrd="0" presId="urn:microsoft.com/office/officeart/2005/8/layout/vList2"/>
    <dgm:cxn modelId="{7D0903F6-5AA7-4E14-9023-404A9CD80E8C}" type="presParOf" srcId="{65F34639-00D5-448C-A496-8D362AABE6EF}" destId="{AE70B78C-4726-4836-AD10-DA66212B0189}" srcOrd="8" destOrd="0" presId="urn:microsoft.com/office/officeart/2005/8/layout/vList2"/>
    <dgm:cxn modelId="{2DDBE384-9C8D-4BCD-900B-9D98D1EA53DC}" type="presParOf" srcId="{65F34639-00D5-448C-A496-8D362AABE6EF}" destId="{C78738FA-2918-4C86-8859-F43F18B02C35}"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B7100-2CF9-44F7-A7AB-943E69FB1522}">
      <dsp:nvSpPr>
        <dsp:cNvPr id="0" name=""/>
        <dsp:cNvSpPr/>
      </dsp:nvSpPr>
      <dsp:spPr>
        <a:xfrm>
          <a:off x="0" y="14166"/>
          <a:ext cx="3048000" cy="599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1) Cocaine</a:t>
          </a:r>
        </a:p>
      </dsp:txBody>
      <dsp:txXfrm>
        <a:off x="29243" y="43409"/>
        <a:ext cx="2989514" cy="540554"/>
      </dsp:txXfrm>
    </dsp:sp>
    <dsp:sp modelId="{9326F8F2-662F-444A-B8D7-9B6F6EDD2169}">
      <dsp:nvSpPr>
        <dsp:cNvPr id="0" name=""/>
        <dsp:cNvSpPr/>
      </dsp:nvSpPr>
      <dsp:spPr>
        <a:xfrm>
          <a:off x="457200" y="681203"/>
          <a:ext cx="3048000" cy="599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2) Amphetamines</a:t>
          </a:r>
        </a:p>
      </dsp:txBody>
      <dsp:txXfrm>
        <a:off x="486443" y="710446"/>
        <a:ext cx="2989514" cy="540554"/>
      </dsp:txXfrm>
    </dsp:sp>
    <dsp:sp modelId="{79A239CF-CC9C-4D2C-8CA4-735D5E2AFC89}">
      <dsp:nvSpPr>
        <dsp:cNvPr id="0" name=""/>
        <dsp:cNvSpPr/>
      </dsp:nvSpPr>
      <dsp:spPr>
        <a:xfrm>
          <a:off x="1143000" y="1399414"/>
          <a:ext cx="3048000" cy="599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3) Marijuana</a:t>
          </a:r>
        </a:p>
      </dsp:txBody>
      <dsp:txXfrm>
        <a:off x="1172243" y="1428657"/>
        <a:ext cx="2989514" cy="540554"/>
      </dsp:txXfrm>
    </dsp:sp>
    <dsp:sp modelId="{5F0BC452-165E-4183-9034-DB69F37999AA}">
      <dsp:nvSpPr>
        <dsp:cNvPr id="0" name=""/>
        <dsp:cNvSpPr/>
      </dsp:nvSpPr>
      <dsp:spPr>
        <a:xfrm>
          <a:off x="1676400" y="2117625"/>
          <a:ext cx="3048000" cy="599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4) Phencyclidine (PCP)</a:t>
          </a:r>
        </a:p>
      </dsp:txBody>
      <dsp:txXfrm>
        <a:off x="1705643" y="2146868"/>
        <a:ext cx="2989514" cy="540554"/>
      </dsp:txXfrm>
    </dsp:sp>
    <dsp:sp modelId="{AE70B78C-4726-4836-AD10-DA66212B0189}">
      <dsp:nvSpPr>
        <dsp:cNvPr id="0" name=""/>
        <dsp:cNvSpPr/>
      </dsp:nvSpPr>
      <dsp:spPr>
        <a:xfrm>
          <a:off x="2438400" y="2831632"/>
          <a:ext cx="3048000" cy="599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5) Opioids</a:t>
          </a:r>
        </a:p>
      </dsp:txBody>
      <dsp:txXfrm>
        <a:off x="2467643" y="2860875"/>
        <a:ext cx="2989514" cy="540554"/>
      </dsp:txXfrm>
    </dsp:sp>
    <dsp:sp modelId="{C78738FA-2918-4C86-8859-F43F18B02C35}">
      <dsp:nvSpPr>
        <dsp:cNvPr id="0" name=""/>
        <dsp:cNvSpPr/>
      </dsp:nvSpPr>
      <dsp:spPr>
        <a:xfrm>
          <a:off x="2667000" y="3457343"/>
          <a:ext cx="3200400" cy="1424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6670" rIns="149352" bIns="2667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Hydrocodone</a:t>
          </a:r>
        </a:p>
        <a:p>
          <a:pPr marL="228600" lvl="1" indent="-228600" algn="l" defTabSz="933450">
            <a:lnSpc>
              <a:spcPct val="90000"/>
            </a:lnSpc>
            <a:spcBef>
              <a:spcPct val="0"/>
            </a:spcBef>
            <a:spcAft>
              <a:spcPct val="20000"/>
            </a:spcAft>
            <a:buChar char="•"/>
          </a:pPr>
          <a:r>
            <a:rPr lang="en-US" sz="2100" kern="1200" dirty="0"/>
            <a:t>Hydromorphone</a:t>
          </a:r>
        </a:p>
        <a:p>
          <a:pPr marL="228600" lvl="1" indent="-228600" algn="l" defTabSz="933450">
            <a:lnSpc>
              <a:spcPct val="90000"/>
            </a:lnSpc>
            <a:spcBef>
              <a:spcPct val="0"/>
            </a:spcBef>
            <a:spcAft>
              <a:spcPct val="20000"/>
            </a:spcAft>
            <a:buChar char="•"/>
          </a:pPr>
          <a:r>
            <a:rPr lang="en-US" sz="2100" kern="1200" dirty="0"/>
            <a:t>Oxycodone</a:t>
          </a:r>
        </a:p>
        <a:p>
          <a:pPr marL="228600" lvl="1" indent="-228600" algn="l" defTabSz="933450">
            <a:lnSpc>
              <a:spcPct val="90000"/>
            </a:lnSpc>
            <a:spcBef>
              <a:spcPct val="0"/>
            </a:spcBef>
            <a:spcAft>
              <a:spcPct val="20000"/>
            </a:spcAft>
            <a:buChar char="•"/>
          </a:pPr>
          <a:r>
            <a:rPr lang="en-US" sz="2100" kern="1200" dirty="0"/>
            <a:t>Oxymorphone</a:t>
          </a:r>
        </a:p>
      </dsp:txBody>
      <dsp:txXfrm>
        <a:off x="2667000" y="3457343"/>
        <a:ext cx="3200400" cy="14241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C5A223-D0A1-48E8-86B1-DF35F7B60163}" type="datetimeFigureOut">
              <a:rPr lang="en-US" smtClean="0"/>
              <a:t>10/12/2021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69FD17-941F-4552-8C64-489C90562228}" type="slidenum">
              <a:rPr lang="en-US" smtClean="0"/>
              <a:t>‹#›</a:t>
            </a:fld>
            <a:endParaRPr lang="en-US" dirty="0"/>
          </a:p>
        </p:txBody>
      </p:sp>
    </p:spTree>
    <p:extLst>
      <p:ext uri="{BB962C8B-B14F-4D97-AF65-F5344CB8AC3E}">
        <p14:creationId xmlns:p14="http://schemas.microsoft.com/office/powerpoint/2010/main" val="517383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6"/>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7201" eaLnBrk="0" hangingPunct="0">
              <a:defRPr>
                <a:solidFill>
                  <a:schemeClr val="tx1"/>
                </a:solidFill>
                <a:latin typeface="Arial" charset="0"/>
                <a:cs typeface="Arial" charset="0"/>
              </a:defRPr>
            </a:lvl1pPr>
            <a:lvl2pPr marL="635189" indent="-244303" defTabSz="787201" eaLnBrk="0" hangingPunct="0">
              <a:defRPr>
                <a:solidFill>
                  <a:schemeClr val="tx1"/>
                </a:solidFill>
                <a:latin typeface="Arial" charset="0"/>
                <a:cs typeface="Arial" charset="0"/>
              </a:defRPr>
            </a:lvl2pPr>
            <a:lvl3pPr marL="977214" indent="-195442" defTabSz="787201" eaLnBrk="0" hangingPunct="0">
              <a:defRPr>
                <a:solidFill>
                  <a:schemeClr val="tx1"/>
                </a:solidFill>
                <a:latin typeface="Arial" charset="0"/>
                <a:cs typeface="Arial" charset="0"/>
              </a:defRPr>
            </a:lvl3pPr>
            <a:lvl4pPr marL="1368100" indent="-195442" defTabSz="787201" eaLnBrk="0" hangingPunct="0">
              <a:defRPr>
                <a:solidFill>
                  <a:schemeClr val="tx1"/>
                </a:solidFill>
                <a:latin typeface="Arial" charset="0"/>
                <a:cs typeface="Arial" charset="0"/>
              </a:defRPr>
            </a:lvl4pPr>
            <a:lvl5pPr marL="1758986" indent="-195442" defTabSz="787201" eaLnBrk="0" hangingPunct="0">
              <a:defRPr>
                <a:solidFill>
                  <a:schemeClr val="tx1"/>
                </a:solidFill>
                <a:latin typeface="Arial" charset="0"/>
                <a:cs typeface="Arial" charset="0"/>
              </a:defRPr>
            </a:lvl5pPr>
            <a:lvl6pPr marL="2149872" indent="-195442" defTabSz="787201" eaLnBrk="0" fontAlgn="base" hangingPunct="0">
              <a:spcBef>
                <a:spcPct val="0"/>
              </a:spcBef>
              <a:spcAft>
                <a:spcPct val="0"/>
              </a:spcAft>
              <a:defRPr>
                <a:solidFill>
                  <a:schemeClr val="tx1"/>
                </a:solidFill>
                <a:latin typeface="Arial" charset="0"/>
                <a:cs typeface="Arial" charset="0"/>
              </a:defRPr>
            </a:lvl6pPr>
            <a:lvl7pPr marL="2540758" indent="-195442" defTabSz="787201" eaLnBrk="0" fontAlgn="base" hangingPunct="0">
              <a:spcBef>
                <a:spcPct val="0"/>
              </a:spcBef>
              <a:spcAft>
                <a:spcPct val="0"/>
              </a:spcAft>
              <a:defRPr>
                <a:solidFill>
                  <a:schemeClr val="tx1"/>
                </a:solidFill>
                <a:latin typeface="Arial" charset="0"/>
                <a:cs typeface="Arial" charset="0"/>
              </a:defRPr>
            </a:lvl7pPr>
            <a:lvl8pPr marL="2931644" indent="-195442" defTabSz="787201" eaLnBrk="0" fontAlgn="base" hangingPunct="0">
              <a:spcBef>
                <a:spcPct val="0"/>
              </a:spcBef>
              <a:spcAft>
                <a:spcPct val="0"/>
              </a:spcAft>
              <a:defRPr>
                <a:solidFill>
                  <a:schemeClr val="tx1"/>
                </a:solidFill>
                <a:latin typeface="Arial" charset="0"/>
                <a:cs typeface="Arial" charset="0"/>
              </a:defRPr>
            </a:lvl8pPr>
            <a:lvl9pPr marL="3322528" indent="-195442" defTabSz="787201" eaLnBrk="0" fontAlgn="base" hangingPunct="0">
              <a:spcBef>
                <a:spcPct val="0"/>
              </a:spcBef>
              <a:spcAft>
                <a:spcPct val="0"/>
              </a:spcAft>
              <a:defRPr>
                <a:solidFill>
                  <a:schemeClr val="tx1"/>
                </a:solidFill>
                <a:latin typeface="Arial" charset="0"/>
                <a:cs typeface="Arial" charset="0"/>
              </a:defRPr>
            </a:lvl9pPr>
          </a:lstStyle>
          <a:p>
            <a:pPr eaLnBrk="1" hangingPunct="1"/>
            <a:fld id="{836E9CBD-CCD5-496A-8D38-9A186FCF1B8F}" type="slidenum">
              <a:rPr lang="en-US" smtClean="0"/>
              <a:pPr eaLnBrk="1" hangingPunct="1"/>
              <a:t>1</a:t>
            </a:fld>
            <a:endParaRPr lang="en-US" dirty="0"/>
          </a:p>
        </p:txBody>
      </p:sp>
      <p:sp>
        <p:nvSpPr>
          <p:cNvPr id="2765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p:cNvSpPr>
          <p:nvPr>
            <p:ph type="body" idx="1"/>
          </p:nvPr>
        </p:nvSpPr>
        <p:spPr>
          <a:xfrm>
            <a:off x="304388" y="4416711"/>
            <a:ext cx="6401627" cy="41839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Hi everyone. My name is Anastasia Donovan and it’s great to be here virtually with you all. Today I’ll be giving you a brief history of the Federal Drug-Free Workplace Program so that you will have a better understanding of how it came into existence within your agency as it is today. And then I will turn it over to my coworker, Hyden Shen, who will present on the current initiatives and the future of the Program. </a:t>
            </a:r>
          </a:p>
          <a:p>
            <a:endParaRPr lang="en-US" b="1" dirty="0"/>
          </a:p>
        </p:txBody>
      </p:sp>
    </p:spTree>
    <p:extLst>
      <p:ext uri="{BB962C8B-B14F-4D97-AF65-F5344CB8AC3E}">
        <p14:creationId xmlns:p14="http://schemas.microsoft.com/office/powerpoint/2010/main" val="1104198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3788" y="247650"/>
            <a:ext cx="4849812" cy="3638550"/>
          </a:xfrm>
        </p:spPr>
      </p:sp>
      <p:sp>
        <p:nvSpPr>
          <p:cNvPr id="3" name="Notes Placeholder 2"/>
          <p:cNvSpPr>
            <a:spLocks noGrp="1"/>
          </p:cNvSpPr>
          <p:nvPr>
            <p:ph type="body" idx="1"/>
          </p:nvPr>
        </p:nvSpPr>
        <p:spPr/>
        <p:txBody>
          <a:bodyPr/>
          <a:lstStyle/>
          <a:p>
            <a:pPr>
              <a:spcBef>
                <a:spcPts val="0"/>
              </a:spcBef>
            </a:pPr>
            <a:r>
              <a:rPr lang="en-US" sz="1150" dirty="0"/>
              <a:t>There are several different</a:t>
            </a:r>
            <a:r>
              <a:rPr lang="en-US" sz="1150" baseline="0" dirty="0"/>
              <a:t> types of drug tests that are conducted under the program. </a:t>
            </a:r>
          </a:p>
          <a:p>
            <a:pPr>
              <a:spcBef>
                <a:spcPts val="0"/>
              </a:spcBef>
            </a:pPr>
            <a:endParaRPr lang="en-US" sz="1150" baseline="0" dirty="0"/>
          </a:p>
          <a:p>
            <a:pPr>
              <a:spcBef>
                <a:spcPts val="0"/>
              </a:spcBef>
            </a:pPr>
            <a:r>
              <a:rPr lang="en-US" sz="1150" baseline="0" dirty="0"/>
              <a:t>-For </a:t>
            </a:r>
            <a:r>
              <a:rPr lang="en-US" sz="1150" b="1" u="sng" baseline="0" dirty="0"/>
              <a:t>applicant testing</a:t>
            </a:r>
            <a:r>
              <a:rPr lang="en-US" sz="1150" baseline="0" dirty="0"/>
              <a:t>, the agency can test all applicants that apply for all positions within the agency. This is to help reduce the instances of illegal drug use within the federal government. </a:t>
            </a:r>
          </a:p>
          <a:p>
            <a:pPr>
              <a:spcBef>
                <a:spcPts val="0"/>
              </a:spcBef>
            </a:pPr>
            <a:endParaRPr lang="en-US" sz="1150" baseline="0" dirty="0"/>
          </a:p>
          <a:p>
            <a:pPr>
              <a:spcBef>
                <a:spcPts val="0"/>
              </a:spcBef>
            </a:pPr>
            <a:r>
              <a:rPr lang="en-US" sz="1150" baseline="0" dirty="0"/>
              <a:t>-</a:t>
            </a:r>
            <a:r>
              <a:rPr lang="en-US" sz="1150" b="1" u="sng" baseline="0" dirty="0"/>
              <a:t>reasonable suspicion </a:t>
            </a:r>
            <a:r>
              <a:rPr lang="en-US" sz="1150" baseline="0" dirty="0"/>
              <a:t>testing allows the agency to drug test any employee, not just those in Testing Designated Positions, if the agency finds cause that an employee is misusing illegal drugs. </a:t>
            </a:r>
          </a:p>
          <a:p>
            <a:pPr>
              <a:spcBef>
                <a:spcPts val="0"/>
              </a:spcBef>
            </a:pPr>
            <a:endParaRPr lang="en-US" sz="1150" baseline="0" dirty="0"/>
          </a:p>
          <a:p>
            <a:pPr marL="0" marR="0" indent="0" algn="l" defTabSz="914400" rtl="0" eaLnBrk="0" fontAlgn="base" latinLnBrk="0" hangingPunct="0">
              <a:lnSpc>
                <a:spcPct val="100000"/>
              </a:lnSpc>
              <a:spcBef>
                <a:spcPts val="0"/>
              </a:spcBef>
              <a:spcAft>
                <a:spcPct val="0"/>
              </a:spcAft>
              <a:buClrTx/>
              <a:buSzTx/>
              <a:buFontTx/>
              <a:buNone/>
              <a:tabLst/>
              <a:defRPr/>
            </a:pPr>
            <a:r>
              <a:rPr lang="en-US" sz="1150" baseline="0" dirty="0"/>
              <a:t>-The agency can also drug test employees who caused </a:t>
            </a:r>
            <a:r>
              <a:rPr lang="en-US" sz="1150" b="1" u="sng" baseline="0" dirty="0"/>
              <a:t>accidents</a:t>
            </a:r>
            <a:r>
              <a:rPr lang="en-US" sz="1150" baseline="0" dirty="0"/>
              <a:t> where there were injuries or substantial damages. This is known as post accident testing. </a:t>
            </a:r>
          </a:p>
          <a:p>
            <a:pPr>
              <a:spcBef>
                <a:spcPts val="0"/>
              </a:spcBef>
            </a:pPr>
            <a:endParaRPr lang="en-US" sz="1150" baseline="0" dirty="0"/>
          </a:p>
          <a:p>
            <a:pPr>
              <a:spcBef>
                <a:spcPts val="0"/>
              </a:spcBef>
            </a:pPr>
            <a:r>
              <a:rPr lang="en-US" sz="1150" baseline="0" dirty="0"/>
              <a:t>-the employee is also drug tested after he or she </a:t>
            </a:r>
            <a:r>
              <a:rPr lang="en-US" sz="1150" b="1" u="sng" baseline="0" dirty="0"/>
              <a:t>obtains counseling or rehabilitation</a:t>
            </a:r>
            <a:r>
              <a:rPr lang="en-US" sz="1150" baseline="0" dirty="0"/>
              <a:t> for illegal drug use to ensure that he or she has remained drug free. </a:t>
            </a:r>
          </a:p>
          <a:p>
            <a:pPr>
              <a:spcBef>
                <a:spcPts val="0"/>
              </a:spcBef>
            </a:pPr>
            <a:endParaRPr lang="en-US" sz="1150" baseline="0" dirty="0"/>
          </a:p>
          <a:p>
            <a:pPr>
              <a:spcBef>
                <a:spcPts val="0"/>
              </a:spcBef>
            </a:pPr>
            <a:r>
              <a:rPr lang="en-US" sz="1150" baseline="0" dirty="0"/>
              <a:t>-the employee also has the option to </a:t>
            </a:r>
            <a:r>
              <a:rPr lang="en-US" sz="1150" b="1" u="sng" baseline="0" dirty="0"/>
              <a:t>volunteer</a:t>
            </a:r>
            <a:r>
              <a:rPr lang="en-US" sz="1150" baseline="0" dirty="0"/>
              <a:t> to be drug tested </a:t>
            </a:r>
          </a:p>
          <a:p>
            <a:pPr>
              <a:spcBef>
                <a:spcPts val="0"/>
              </a:spcBef>
            </a:pPr>
            <a:endParaRPr lang="en-US" sz="1150" baseline="0" dirty="0"/>
          </a:p>
          <a:p>
            <a:pPr>
              <a:spcBef>
                <a:spcPts val="0"/>
              </a:spcBef>
            </a:pPr>
            <a:r>
              <a:rPr lang="en-US" sz="1150" baseline="0" dirty="0"/>
              <a:t>-lastly,there’s </a:t>
            </a:r>
            <a:r>
              <a:rPr lang="en-US" sz="1150" b="1" u="sng" baseline="0" dirty="0"/>
              <a:t>random drug testing</a:t>
            </a:r>
            <a:r>
              <a:rPr lang="en-US" sz="1150" baseline="0" dirty="0"/>
              <a:t>, which applies only to those in Testing Designated Positions (or TDPs). </a:t>
            </a:r>
            <a:r>
              <a:rPr lang="en-US" sz="1100" b="0" dirty="0"/>
              <a:t>A TDP is any position within the agency where</a:t>
            </a:r>
            <a:r>
              <a:rPr lang="en-US" sz="1100" b="0" baseline="0" dirty="0"/>
              <a:t> a momentary lapse in judgment could result in a catastrophic consequence that cannot be remediated by the administrative process. One of the justifications for being placed in a TDP is a Secret and above security clearance.  H</a:t>
            </a:r>
            <a:r>
              <a:rPr lang="en-US" sz="1150" baseline="0" dirty="0"/>
              <a:t>ere at MDA, all positions are classified with Secret or above clearances, and therefore are all subject to random testing. </a:t>
            </a:r>
          </a:p>
          <a:p>
            <a:pPr>
              <a:spcBef>
                <a:spcPts val="0"/>
              </a:spcBef>
            </a:pPr>
            <a:endParaRPr lang="en-US" sz="1150" baseline="0" dirty="0"/>
          </a:p>
        </p:txBody>
      </p:sp>
    </p:spTree>
    <p:extLst>
      <p:ext uri="{BB962C8B-B14F-4D97-AF65-F5344CB8AC3E}">
        <p14:creationId xmlns:p14="http://schemas.microsoft.com/office/powerpoint/2010/main" val="3519821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 what is a random testing program?  A truly random</a:t>
            </a:r>
            <a:r>
              <a:rPr lang="en-US" baseline="0" dirty="0"/>
              <a:t> program is “</a:t>
            </a:r>
            <a:r>
              <a:rPr lang="en-US" sz="1200" dirty="0"/>
              <a:t>The unscheduled, unannounced drug testing process which is imposed without individualized suspicion, an</a:t>
            </a:r>
            <a:r>
              <a:rPr lang="en-US" sz="1200" baseline="0" dirty="0"/>
              <a:t>d it is </a:t>
            </a:r>
            <a:r>
              <a:rPr lang="en-US" sz="1200" dirty="0"/>
              <a:t>designed to ensure that selections are made in a nondiscriminatory manner.”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To put</a:t>
            </a:r>
            <a:r>
              <a:rPr lang="en-US" sz="1200" baseline="0" dirty="0"/>
              <a:t> “random” into layman’s terms – when you roll a 6-sided dice, you have a 1 on 6 chance of landing on a specific number. If you were to land on the number “6” on the first roll, you would have the same probability of rolling a “6” on each consecutive roll. </a:t>
            </a:r>
            <a:r>
              <a:rPr lang="en-US" sz="1200" dirty="0"/>
              <a:t> This is the same for random testing. Once your name gets pulled during a random selection, it goes right</a:t>
            </a:r>
            <a:r>
              <a:rPr lang="en-US" sz="1200" baseline="0" dirty="0"/>
              <a:t> </a:t>
            </a:r>
            <a:r>
              <a:rPr lang="en-US" sz="1200" dirty="0"/>
              <a:t>back into the testing pool, and it</a:t>
            </a:r>
            <a:r>
              <a:rPr lang="en-US" sz="1200" baseline="0" dirty="0"/>
              <a:t> has</a:t>
            </a:r>
            <a:r>
              <a:rPr lang="en-US" sz="1200" dirty="0"/>
              <a:t> the same probability</a:t>
            </a:r>
            <a:r>
              <a:rPr lang="en-US" sz="1200" baseline="0" dirty="0"/>
              <a:t> of getting pulled every time a random selection is made.</a:t>
            </a:r>
            <a:endParaRPr lang="en-US" sz="1200" dirty="0"/>
          </a:p>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07C05C12-B059-4D3C-876B-3B16AB2B56E3}" type="slidenum">
              <a:rPr lang="en-US" smtClean="0"/>
              <a:pPr>
                <a:defRPr/>
              </a:pPr>
              <a:t>11</a:t>
            </a:fld>
            <a:endParaRPr lang="en-US" dirty="0"/>
          </a:p>
        </p:txBody>
      </p:sp>
    </p:spTree>
    <p:extLst>
      <p:ext uri="{BB962C8B-B14F-4D97-AF65-F5344CB8AC3E}">
        <p14:creationId xmlns:p14="http://schemas.microsoft.com/office/powerpoint/2010/main" val="3373774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Program has implemented a number of checks and balances to ensure the integrity of the DFWP. One key aspect is the oversight of the collection,</a:t>
            </a:r>
            <a:r>
              <a:rPr lang="en-US" baseline="0" dirty="0"/>
              <a:t> </a:t>
            </a:r>
            <a:r>
              <a:rPr lang="en-US" dirty="0"/>
              <a:t>testing,</a:t>
            </a:r>
            <a:r>
              <a:rPr lang="en-US" baseline="0" dirty="0"/>
              <a:t> and </a:t>
            </a:r>
            <a:r>
              <a:rPr lang="en-US" dirty="0"/>
              <a:t>reporting process through the National Laboratory Certification Program (or NLCP). The </a:t>
            </a:r>
            <a:r>
              <a:rPr lang="en-US" baseline="0" dirty="0"/>
              <a:t>NLCP was established by the Mandatory Guidelines and is managed by the Division of Workplace Programs. Its purpose is to certify laboratories to conduct drug testing for federal agencies. This ensures standardization and consistency throughout the laboratory testing program. The specimens provided from your Program are all sent to these HHS-certified labs, all of which must follow the Mandatory Guidelines for drug testing.</a:t>
            </a:r>
          </a:p>
          <a:p>
            <a:endParaRPr lang="en-US" dirty="0"/>
          </a:p>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07C05C12-B059-4D3C-876B-3B16AB2B56E3}" type="slidenum">
              <a:rPr lang="en-US" smtClean="0"/>
              <a:pPr>
                <a:defRPr/>
              </a:pPr>
              <a:t>12</a:t>
            </a:fld>
            <a:endParaRPr lang="en-US" dirty="0"/>
          </a:p>
        </p:txBody>
      </p:sp>
    </p:spTree>
    <p:extLst>
      <p:ext uri="{BB962C8B-B14F-4D97-AF65-F5344CB8AC3E}">
        <p14:creationId xmlns:p14="http://schemas.microsoft.com/office/powerpoint/2010/main" val="994567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Even though</a:t>
            </a:r>
            <a:r>
              <a:rPr lang="en-US" sz="1200" baseline="0" dirty="0"/>
              <a:t> this program has been in existence for 30 plus years, there are still individuals out there who try to subvert the process. There are individuals who may try to use subversion products to subvert their drug tests, and these products can be found quickly and easily on dozens of websites.  However, given that this is a well-established program, and the science has been fully developed we are able to detect these subversion products and they don’t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a:spcBef>
                <a:spcPts val="0"/>
              </a:spcBef>
            </a:pPr>
            <a:r>
              <a:rPr lang="en-US" sz="1200" baseline="0" dirty="0"/>
              <a:t>There are three main categories of subversion products for drug testing. Detoxifying products are usually teas or tablets that the donor will take days, weeks, or months before their test and they are supposed to clean the body of any drugs. </a:t>
            </a:r>
          </a:p>
          <a:p>
            <a:pPr>
              <a:spcBef>
                <a:spcPts val="0"/>
              </a:spcBef>
            </a:pPr>
            <a:endParaRPr lang="en-US" sz="1200" baseline="0" dirty="0"/>
          </a:p>
          <a:p>
            <a:pPr>
              <a:spcBef>
                <a:spcPts val="0"/>
              </a:spcBef>
            </a:pPr>
            <a:r>
              <a:rPr lang="en-US" sz="1200" baseline="0" dirty="0"/>
              <a:t>Substitution products are usually, but not limited to, synthetic, clean urine that the donor will try to use in place of his or her own urine. </a:t>
            </a:r>
          </a:p>
          <a:p>
            <a:pPr>
              <a:spcBef>
                <a:spcPts val="0"/>
              </a:spcBef>
            </a:pPr>
            <a:endParaRPr lang="en-US" sz="1200" baseline="0" dirty="0"/>
          </a:p>
          <a:p>
            <a:pPr>
              <a:spcBef>
                <a:spcPts val="0"/>
              </a:spcBef>
            </a:pPr>
            <a:r>
              <a:rPr lang="en-US" sz="1200" baseline="0" dirty="0"/>
              <a:t>Lastly, adulterant products are used to alter the donor’s specimen so that drugs are no longer detectable. Examples of these are </a:t>
            </a:r>
            <a:r>
              <a:rPr lang="en-US" sz="1400" baseline="0" dirty="0"/>
              <a:t>liquids or crystals poured into the donor’s specimen, or adulterant mouth washes or gums the donor uses in his or her mouth before testing. </a:t>
            </a:r>
            <a:endParaRPr lang="en-US" dirty="0"/>
          </a:p>
          <a:p>
            <a:pPr>
              <a:spcBef>
                <a:spcPts val="0"/>
              </a:spcBef>
            </a:pP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07C05C12-B059-4D3C-876B-3B16AB2B56E3}" type="slidenum">
              <a:rPr lang="en-US" smtClean="0"/>
              <a:pPr>
                <a:defRPr/>
              </a:pPr>
              <a:t>13</a:t>
            </a:fld>
            <a:endParaRPr lang="en-US" dirty="0"/>
          </a:p>
        </p:txBody>
      </p:sp>
    </p:spTree>
    <p:extLst>
      <p:ext uri="{BB962C8B-B14F-4D97-AF65-F5344CB8AC3E}">
        <p14:creationId xmlns:p14="http://schemas.microsoft.com/office/powerpoint/2010/main" val="406697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These are just</a:t>
            </a:r>
            <a:r>
              <a:rPr lang="en-US" baseline="0" dirty="0"/>
              <a:t> some examples of the subversion products that are out there.</a:t>
            </a:r>
            <a:endParaRPr lang="en-US" dirty="0"/>
          </a:p>
          <a:p>
            <a:endParaRPr lang="en-US" dirty="0"/>
          </a:p>
          <a:p>
            <a:pPr defTabSz="931774">
              <a:defRPr/>
            </a:pPr>
            <a:r>
              <a:rPr lang="en-US" dirty="0"/>
              <a:t>So, what happens if these</a:t>
            </a:r>
            <a:r>
              <a:rPr lang="en-US" baseline="0" dirty="0"/>
              <a:t> products are detected at the time of collection?</a:t>
            </a:r>
          </a:p>
          <a:p>
            <a:pPr defTabSz="931774">
              <a:defRPr/>
            </a:pPr>
            <a:endParaRPr lang="en-US" baseline="0" dirty="0"/>
          </a:p>
          <a:p>
            <a:pPr defTabSz="931774">
              <a:defRPr/>
            </a:pPr>
            <a:r>
              <a:rPr lang="en-US" dirty="0"/>
              <a:t>If the specimen that is collected looks like it has been tampered with, or the donor acted in such a way that suggested that he or she tampered with the specimen, another</a:t>
            </a:r>
            <a:r>
              <a:rPr lang="en-US" baseline="0" dirty="0"/>
              <a:t> specimen will be collected under direct supervision of the collector. </a:t>
            </a:r>
          </a:p>
          <a:p>
            <a:pPr defTabSz="931774">
              <a:defRPr/>
            </a:pPr>
            <a:endParaRPr lang="en-US" baseline="0" dirty="0"/>
          </a:p>
          <a:p>
            <a:pPr defTabSz="931774">
              <a:defRPr/>
            </a:pPr>
            <a:r>
              <a:rPr lang="en-US" dirty="0"/>
              <a:t>Then,</a:t>
            </a:r>
            <a:r>
              <a:rPr lang="en-US" baseline="0" dirty="0"/>
              <a:t> both specimens are sent to HHS-certified labs where the lab tests them for adulterants or substitutions. If the lab is able to confirm that the specimen was tampered with or adulterated in some way, they will report the result of the test to the Medical Review Officer (or MRO) as a “refusal to test.” The MRO will then notify the Agency, and the agency leadership will take disciplinary action, which could lead to automatic termination of employment. </a:t>
            </a:r>
          </a:p>
          <a:p>
            <a:pPr defTabSz="931774">
              <a:defRPr/>
            </a:pPr>
            <a:endParaRPr lang="en-US" baseline="0"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07C05C12-B059-4D3C-876B-3B16AB2B56E3}" type="slidenum">
              <a:rPr lang="en-US" smtClean="0"/>
              <a:pPr>
                <a:defRPr/>
              </a:pPr>
              <a:t>14</a:t>
            </a:fld>
            <a:endParaRPr lang="en-US" dirty="0"/>
          </a:p>
        </p:txBody>
      </p:sp>
    </p:spTree>
    <p:extLst>
      <p:ext uri="{BB962C8B-B14F-4D97-AF65-F5344CB8AC3E}">
        <p14:creationId xmlns:p14="http://schemas.microsoft.com/office/powerpoint/2010/main" val="1314679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Medical Review Officer (or MRO) is a licensed physician with knowledge of pharmacology and toxicology of illicit drugs and is certified to be an MRO. The MRO has the final say in determining a positive drug test result under the DFWP.  If the MRO verifies a positive drug test result, he or she will notify the agency of the positive result, and the agency may take administrative action. Some examples of possible administrative actions can be:</a:t>
            </a:r>
          </a:p>
          <a:p>
            <a:endParaRPr lang="en-US" dirty="0"/>
          </a:p>
          <a:p>
            <a:pPr marL="171450" indent="-171450">
              <a:buFont typeface="Arial" panose="020B0604020202020204" pitchFamily="34" charset="0"/>
              <a:buChar char="•"/>
            </a:pPr>
            <a:r>
              <a:rPr lang="en-US" dirty="0"/>
              <a:t>placing the employee on enforced leave status, </a:t>
            </a:r>
          </a:p>
          <a:p>
            <a:pPr marL="171450" indent="-171450">
              <a:buFont typeface="Arial" panose="020B0604020202020204" pitchFamily="34" charset="0"/>
              <a:buChar char="•"/>
            </a:pPr>
            <a:r>
              <a:rPr lang="en-US" dirty="0"/>
              <a:t>suspending the employee, </a:t>
            </a:r>
          </a:p>
          <a:p>
            <a:pPr marL="171450" indent="-171450">
              <a:buFont typeface="Arial" panose="020B0604020202020204" pitchFamily="34" charset="0"/>
              <a:buChar char="•"/>
            </a:pPr>
            <a:r>
              <a:rPr lang="en-US" dirty="0"/>
              <a:t>reducing employee in pay or grade, or </a:t>
            </a:r>
          </a:p>
          <a:p>
            <a:pPr marL="171450" indent="-171450">
              <a:buFont typeface="Arial" panose="020B0604020202020204" pitchFamily="34" charset="0"/>
              <a:buChar char="•"/>
            </a:pPr>
            <a:r>
              <a:rPr lang="en-US" dirty="0"/>
              <a:t>terminating the employee.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Check with your DPC for more information specific to MDA. </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Now I’ll turn it over to my coworker, Hyden Shen, and he will present on the current initiatives and future direction of the Drug Free Workplace Program. </a:t>
            </a:r>
            <a:endParaRPr lang="en-US" dirty="0"/>
          </a:p>
          <a:p>
            <a:pPr marL="0" indent="0">
              <a:buFont typeface="Arial" panose="020B0604020202020204" pitchFamily="34" charset="0"/>
              <a:buNone/>
            </a:pP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07C05C12-B059-4D3C-876B-3B16AB2B56E3}" type="slidenum">
              <a:rPr lang="en-US" smtClean="0"/>
              <a:pPr>
                <a:defRPr/>
              </a:pPr>
              <a:t>15</a:t>
            </a:fld>
            <a:endParaRPr lang="en-US" dirty="0"/>
          </a:p>
        </p:txBody>
      </p:sp>
    </p:spTree>
    <p:extLst>
      <p:ext uri="{BB962C8B-B14F-4D97-AF65-F5344CB8AC3E}">
        <p14:creationId xmlns:p14="http://schemas.microsoft.com/office/powerpoint/2010/main" val="2313124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07C05C12-B059-4D3C-876B-3B16AB2B56E3}" type="slidenum">
              <a:rPr lang="en-US" smtClean="0"/>
              <a:pPr>
                <a:defRPr/>
              </a:pPr>
              <a:t>16</a:t>
            </a:fld>
            <a:endParaRPr lang="en-US" dirty="0"/>
          </a:p>
        </p:txBody>
      </p:sp>
    </p:spTree>
    <p:extLst>
      <p:ext uri="{BB962C8B-B14F-4D97-AF65-F5344CB8AC3E}">
        <p14:creationId xmlns:p14="http://schemas.microsoft.com/office/powerpoint/2010/main" val="1680980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07C05C12-B059-4D3C-876B-3B16AB2B56E3}" type="slidenum">
              <a:rPr lang="en-US" smtClean="0"/>
              <a:pPr>
                <a:defRPr/>
              </a:pPr>
              <a:t>18</a:t>
            </a:fld>
            <a:endParaRPr lang="en-US" dirty="0"/>
          </a:p>
        </p:txBody>
      </p:sp>
    </p:spTree>
    <p:extLst>
      <p:ext uri="{BB962C8B-B14F-4D97-AF65-F5344CB8AC3E}">
        <p14:creationId xmlns:p14="http://schemas.microsoft.com/office/powerpoint/2010/main" val="3393888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Tour bus example</a:t>
            </a:r>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07C05C12-B059-4D3C-876B-3B16AB2B56E3}" type="slidenum">
              <a:rPr lang="en-US" smtClean="0"/>
              <a:pPr>
                <a:defRPr/>
              </a:pPr>
              <a:t>19</a:t>
            </a:fld>
            <a:endParaRPr lang="en-US" dirty="0"/>
          </a:p>
        </p:txBody>
      </p:sp>
    </p:spTree>
    <p:extLst>
      <p:ext uri="{BB962C8B-B14F-4D97-AF65-F5344CB8AC3E}">
        <p14:creationId xmlns:p14="http://schemas.microsoft.com/office/powerpoint/2010/main" val="1881481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07C05C12-B059-4D3C-876B-3B16AB2B56E3}" type="slidenum">
              <a:rPr lang="en-US" smtClean="0"/>
              <a:pPr>
                <a:defRPr/>
              </a:pPr>
              <a:t>20</a:t>
            </a:fld>
            <a:endParaRPr lang="en-US" dirty="0"/>
          </a:p>
        </p:txBody>
      </p:sp>
    </p:spTree>
    <p:extLst>
      <p:ext uri="{BB962C8B-B14F-4D97-AF65-F5344CB8AC3E}">
        <p14:creationId xmlns:p14="http://schemas.microsoft.com/office/powerpoint/2010/main" val="2198940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dirty="0"/>
              <a:t>The Federal Drug-Free Workplace Program has been in existence for 30+ years and is a drug prevention program that covers all federal executive branch agencies. The Division of Workplace Programs, where</a:t>
            </a:r>
            <a:r>
              <a:rPr lang="en-US" sz="1200" baseline="0" dirty="0"/>
              <a:t> Hyden and I work,</a:t>
            </a:r>
            <a:r>
              <a:rPr lang="en-US" sz="1200" dirty="0"/>
              <a:t> manages the statutory and regulatory aspects of the Drug-Free Workplace Program on behalf of the Office of National Drug Control Policy (or ONDCP).</a:t>
            </a:r>
          </a:p>
          <a:p>
            <a:endParaRPr lang="en-US" sz="1200"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07C05C12-B059-4D3C-876B-3B16AB2B56E3}" type="slidenum">
              <a:rPr lang="en-US" smtClean="0"/>
              <a:pPr>
                <a:defRPr/>
              </a:pPr>
              <a:t>2</a:t>
            </a:fld>
            <a:endParaRPr lang="en-US" dirty="0"/>
          </a:p>
        </p:txBody>
      </p:sp>
    </p:spTree>
    <p:extLst>
      <p:ext uri="{BB962C8B-B14F-4D97-AF65-F5344CB8AC3E}">
        <p14:creationId xmlns:p14="http://schemas.microsoft.com/office/powerpoint/2010/main" val="699247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Brownie study. </a:t>
            </a:r>
          </a:p>
          <a:p>
            <a:pPr marL="171450" indent="-171450">
              <a:buFont typeface="Arial" panose="020B0604020202020204" pitchFamily="34" charset="0"/>
              <a:buChar char="•"/>
            </a:pPr>
            <a:r>
              <a:rPr lang="en-US" dirty="0"/>
              <a:t>10, 25, 50 mg of THC brownies.</a:t>
            </a:r>
          </a:p>
          <a:p>
            <a:pPr marL="171450" indent="-171450">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07C05C12-B059-4D3C-876B-3B16AB2B56E3}" type="slidenum">
              <a:rPr lang="en-US" smtClean="0"/>
              <a:pPr>
                <a:defRPr/>
              </a:pPr>
              <a:t>21</a:t>
            </a:fld>
            <a:endParaRPr lang="en-US" dirty="0"/>
          </a:p>
        </p:txBody>
      </p:sp>
    </p:spTree>
    <p:extLst>
      <p:ext uri="{BB962C8B-B14F-4D97-AF65-F5344CB8AC3E}">
        <p14:creationId xmlns:p14="http://schemas.microsoft.com/office/powerpoint/2010/main" val="3277548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Impact –instant high vs 1-3 hours later</a:t>
            </a:r>
          </a:p>
        </p:txBody>
      </p:sp>
      <p:sp>
        <p:nvSpPr>
          <p:cNvPr id="4" name="Slide Number Placeholder 3"/>
          <p:cNvSpPr>
            <a:spLocks noGrp="1"/>
          </p:cNvSpPr>
          <p:nvPr>
            <p:ph type="sldNum" sz="quarter" idx="10"/>
          </p:nvPr>
        </p:nvSpPr>
        <p:spPr/>
        <p:txBody>
          <a:bodyPr/>
          <a:lstStyle/>
          <a:p>
            <a:fld id="{B17759A3-C55B-4B97-95DF-1E61ECA1A8A6}" type="slidenum">
              <a:rPr lang="en-US" smtClean="0"/>
              <a:t>22</a:t>
            </a:fld>
            <a:endParaRPr lang="en-US" dirty="0"/>
          </a:p>
        </p:txBody>
      </p:sp>
    </p:spTree>
    <p:extLst>
      <p:ext uri="{BB962C8B-B14F-4D97-AF65-F5344CB8AC3E}">
        <p14:creationId xmlns:p14="http://schemas.microsoft.com/office/powerpoint/2010/main" val="3815980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0.3% THC or less in dry weight = hemp</a:t>
            </a:r>
          </a:p>
        </p:txBody>
      </p:sp>
      <p:sp>
        <p:nvSpPr>
          <p:cNvPr id="4" name="Slide Number Placeholder 3"/>
          <p:cNvSpPr>
            <a:spLocks noGrp="1"/>
          </p:cNvSpPr>
          <p:nvPr>
            <p:ph type="sldNum" sz="quarter" idx="5"/>
          </p:nvPr>
        </p:nvSpPr>
        <p:spPr/>
        <p:txBody>
          <a:bodyPr/>
          <a:lstStyle/>
          <a:p>
            <a:fld id="{6769FD17-941F-4552-8C64-489C90562228}" type="slidenum">
              <a:rPr lang="en-US" smtClean="0"/>
              <a:t>23</a:t>
            </a:fld>
            <a:endParaRPr lang="en-US" dirty="0"/>
          </a:p>
        </p:txBody>
      </p:sp>
    </p:spTree>
    <p:extLst>
      <p:ext uri="{BB962C8B-B14F-4D97-AF65-F5344CB8AC3E}">
        <p14:creationId xmlns:p14="http://schemas.microsoft.com/office/powerpoint/2010/main" val="3655000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07C05C12-B059-4D3C-876B-3B16AB2B56E3}" type="slidenum">
              <a:rPr lang="en-US" smtClean="0"/>
              <a:pPr>
                <a:defRPr/>
              </a:pPr>
              <a:t>24</a:t>
            </a:fld>
            <a:endParaRPr lang="en-US" dirty="0"/>
          </a:p>
        </p:txBody>
      </p:sp>
    </p:spTree>
    <p:extLst>
      <p:ext uri="{BB962C8B-B14F-4D97-AF65-F5344CB8AC3E}">
        <p14:creationId xmlns:p14="http://schemas.microsoft.com/office/powerpoint/2010/main" val="3435713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FDA does not have authority or oversight over CBD or hemp products</a:t>
            </a:r>
          </a:p>
          <a:p>
            <a:pPr marL="171450" indent="-171450">
              <a:buFont typeface="Arial" panose="020B0604020202020204" pitchFamily="34" charset="0"/>
              <a:buChar char="•"/>
            </a:pPr>
            <a:r>
              <a:rPr lang="en-US" dirty="0"/>
              <a:t>Research has found that products claiming to be 100% THC-free actually contained upwards of 6.4 mg/mL of THC.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Of the 84 CBD products tested, 69% were inconsistent with the label </a:t>
            </a:r>
            <a:endParaRPr lang="en-US" dirty="0"/>
          </a:p>
          <a:p>
            <a:pPr marL="171450" indent="-171450">
              <a:buFont typeface="Arial" panose="020B0604020202020204" pitchFamily="34" charset="0"/>
              <a:buChar char="•"/>
            </a:pPr>
            <a:r>
              <a:rPr lang="en-US" dirty="0"/>
              <a:t>Since these products are not regulated by the FDA, you are taking a risk when using these products and could still test positive for marijuana due to potential THC in these products.</a:t>
            </a:r>
          </a:p>
          <a:p>
            <a:pPr marL="171450" indent="-171450">
              <a:buFont typeface="Arial" panose="020B0604020202020204" pitchFamily="34" charset="0"/>
              <a:buChar char="•"/>
            </a:pPr>
            <a:r>
              <a:rPr lang="en-US" dirty="0"/>
              <a:t>There is no legitimate explanation for testing positive for marijuana. </a:t>
            </a:r>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07C05C12-B059-4D3C-876B-3B16AB2B56E3}" type="slidenum">
              <a:rPr lang="en-US" smtClean="0"/>
              <a:pPr>
                <a:defRPr/>
              </a:pPr>
              <a:t>25</a:t>
            </a:fld>
            <a:endParaRPr lang="en-US" dirty="0"/>
          </a:p>
        </p:txBody>
      </p:sp>
    </p:spTree>
    <p:extLst>
      <p:ext uri="{BB962C8B-B14F-4D97-AF65-F5344CB8AC3E}">
        <p14:creationId xmlns:p14="http://schemas.microsoft.com/office/powerpoint/2010/main" val="1814654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20411"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5" name="Slide Number Placeholder 4"/>
          <p:cNvSpPr>
            <a:spLocks noGrp="1"/>
          </p:cNvSpPr>
          <p:nvPr>
            <p:ph type="sldNum" sz="quarter" idx="11"/>
          </p:nvPr>
        </p:nvSpPr>
        <p:spPr/>
        <p:txBody>
          <a:bodyPr/>
          <a:lstStyle/>
          <a:p>
            <a:pPr marL="0" marR="0" lvl="0" indent="0" algn="r" defTabSz="920411" rtl="0" eaLnBrk="1" fontAlgn="auto" latinLnBrk="0" hangingPunct="1">
              <a:lnSpc>
                <a:spcPct val="100000"/>
              </a:lnSpc>
              <a:spcBef>
                <a:spcPts val="0"/>
              </a:spcBef>
              <a:spcAft>
                <a:spcPts val="0"/>
              </a:spcAft>
              <a:buClrTx/>
              <a:buSzTx/>
              <a:buFontTx/>
              <a:buNone/>
              <a:tabLst/>
              <a:defRPr/>
            </a:pPr>
            <a:fld id="{07C05C12-B059-4D3C-876B-3B16AB2B56E3}" type="slidenum">
              <a:rPr kumimoji="0" lang="en-US" sz="13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20411" rtl="0" eaLnBrk="1" fontAlgn="auto" latinLnBrk="0" hangingPunct="1">
                <a:lnSpc>
                  <a:spcPct val="100000"/>
                </a:lnSpc>
                <a:spcBef>
                  <a:spcPts val="0"/>
                </a:spcBef>
                <a:spcAft>
                  <a:spcPts val="0"/>
                </a:spcAft>
                <a:buClrTx/>
                <a:buSzTx/>
                <a:buFontTx/>
                <a:buNone/>
                <a:tabLst/>
                <a:defRPr/>
              </a:pPr>
              <a:t>26</a:t>
            </a:fld>
            <a:endParaRPr kumimoji="0" lang="en-US" sz="13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883301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07C05C12-B059-4D3C-876B-3B16AB2B56E3}" type="slidenum">
              <a:rPr lang="en-US" smtClean="0"/>
              <a:pPr>
                <a:defRPr/>
              </a:pPr>
              <a:t>27</a:t>
            </a:fld>
            <a:endParaRPr lang="en-US" dirty="0"/>
          </a:p>
        </p:txBody>
      </p:sp>
    </p:spTree>
    <p:extLst>
      <p:ext uri="{BB962C8B-B14F-4D97-AF65-F5344CB8AC3E}">
        <p14:creationId xmlns:p14="http://schemas.microsoft.com/office/powerpoint/2010/main" val="2627543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With new emerging legislation, advances in science and technology, and an evolving environment SAMHSA will be examining the impact on </a:t>
            </a:r>
            <a:r>
              <a:rPr lang="en-US" u="sng" dirty="0"/>
              <a:t>policy</a:t>
            </a:r>
            <a:r>
              <a:rPr lang="en-US" dirty="0"/>
              <a:t> and other aspects of the federal Drug Free Workplace Program.  The need has become even more imperative as the effects of the COVID-19 pandemic have unfolded.  To examine the program, a wide variety of stakeholders and experts will be convened to gather information and insight to assess the impact and future direction of the Drug Free Workplace Program.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19AA3F-B7DF-48A1-A0EF-7F1E176D5A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6583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Teleworking is not an acceptable deferral to testing.</a:t>
            </a:r>
          </a:p>
          <a:p>
            <a:endParaRPr lang="en-US" dirty="0"/>
          </a:p>
          <a:p>
            <a:r>
              <a:rPr lang="en-US" dirty="0"/>
              <a:t>List 3 deferrals to testing: </a:t>
            </a:r>
          </a:p>
          <a:p>
            <a:pPr marL="171450" indent="-171450">
              <a:buFont typeface="Arial" panose="020B0604020202020204" pitchFamily="34" charset="0"/>
              <a:buChar char="•"/>
            </a:pPr>
            <a:r>
              <a:rPr lang="en-US" dirty="0"/>
              <a:t>official leave, </a:t>
            </a:r>
          </a:p>
          <a:p>
            <a:pPr marL="171450" indent="-171450">
              <a:buFont typeface="Arial" panose="020B0604020202020204" pitchFamily="34" charset="0"/>
              <a:buChar char="•"/>
            </a:pPr>
            <a:r>
              <a:rPr lang="en-US" dirty="0"/>
              <a:t>official travel, and </a:t>
            </a:r>
          </a:p>
          <a:p>
            <a:pPr marL="171450" indent="-171450">
              <a:buFont typeface="Arial" panose="020B0604020202020204" pitchFamily="34" charset="0"/>
              <a:buChar char="•"/>
            </a:pPr>
            <a:r>
              <a:rPr lang="en-US" dirty="0"/>
              <a:t>undercover assignment </a:t>
            </a:r>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07C05C12-B059-4D3C-876B-3B16AB2B56E3}" type="slidenum">
              <a:rPr lang="en-US" smtClean="0"/>
              <a:pPr>
                <a:defRPr/>
              </a:pPr>
              <a:t>29</a:t>
            </a:fld>
            <a:endParaRPr lang="en-US" dirty="0"/>
          </a:p>
        </p:txBody>
      </p:sp>
    </p:spTree>
    <p:extLst>
      <p:ext uri="{BB962C8B-B14F-4D97-AF65-F5344CB8AC3E}">
        <p14:creationId xmlns:p14="http://schemas.microsoft.com/office/powerpoint/2010/main" val="2340836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07C05C12-B059-4D3C-876B-3B16AB2B56E3}" type="slidenum">
              <a:rPr lang="en-US" smtClean="0"/>
              <a:pPr>
                <a:defRPr/>
              </a:pPr>
              <a:t>30</a:t>
            </a:fld>
            <a:endParaRPr lang="en-US" dirty="0"/>
          </a:p>
        </p:txBody>
      </p:sp>
    </p:spTree>
    <p:extLst>
      <p:ext uri="{BB962C8B-B14F-4D97-AF65-F5344CB8AC3E}">
        <p14:creationId xmlns:p14="http://schemas.microsoft.com/office/powerpoint/2010/main" val="756317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Program impacts around 14 million employees across approximately 150 agencies and the regulated industry, including the Department of Transportation and Nuclear Regulatory Commission.</a:t>
            </a:r>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C05C12-B059-4D3C-876B-3B16AB2B56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38581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07C05C12-B059-4D3C-876B-3B16AB2B56E3}" type="slidenum">
              <a:rPr lang="en-US" smtClean="0"/>
              <a:pPr>
                <a:defRPr/>
              </a:pPr>
              <a:t>31</a:t>
            </a:fld>
            <a:endParaRPr lang="en-US" dirty="0"/>
          </a:p>
        </p:txBody>
      </p:sp>
    </p:spTree>
    <p:extLst>
      <p:ext uri="{BB962C8B-B14F-4D97-AF65-F5344CB8AC3E}">
        <p14:creationId xmlns:p14="http://schemas.microsoft.com/office/powerpoint/2010/main" val="11358452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07C05C12-B059-4D3C-876B-3B16AB2B56E3}" type="slidenum">
              <a:rPr lang="en-US" smtClean="0"/>
              <a:pPr>
                <a:defRPr/>
              </a:pPr>
              <a:t>32</a:t>
            </a:fld>
            <a:endParaRPr lang="en-US" dirty="0"/>
          </a:p>
        </p:txBody>
      </p:sp>
    </p:spTree>
    <p:extLst>
      <p:ext uri="{BB962C8B-B14F-4D97-AF65-F5344CB8AC3E}">
        <p14:creationId xmlns:p14="http://schemas.microsoft.com/office/powerpoint/2010/main" val="10327519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07C05C12-B059-4D3C-876B-3B16AB2B56E3}" type="slidenum">
              <a:rPr lang="en-US" smtClean="0"/>
              <a:pPr>
                <a:defRPr/>
              </a:pPr>
              <a:t>33</a:t>
            </a:fld>
            <a:endParaRPr lang="en-US" dirty="0"/>
          </a:p>
        </p:txBody>
      </p:sp>
    </p:spTree>
    <p:extLst>
      <p:ext uri="{BB962C8B-B14F-4D97-AF65-F5344CB8AC3E}">
        <p14:creationId xmlns:p14="http://schemas.microsoft.com/office/powerpoint/2010/main" val="3921918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p:spPr>
      </p:sp>
      <p:sp>
        <p:nvSpPr>
          <p:cNvPr id="117763" name="Rectangle 3"/>
          <p:cNvSpPr>
            <a:spLocks noGrp="1"/>
          </p:cNvSpPr>
          <p:nvPr>
            <p:ph type="body" idx="1"/>
          </p:nvPr>
        </p:nvSpPr>
        <p:spPr/>
        <p:txBody>
          <a:bodyPr/>
          <a:lstStyle/>
          <a:p>
            <a:r>
              <a:rPr lang="en-US" sz="1400" b="0" dirty="0"/>
              <a:t>The Federal Drug-Free Workplace</a:t>
            </a:r>
            <a:r>
              <a:rPr lang="en-US" sz="1400" b="0" baseline="0" dirty="0"/>
              <a:t> Program has </a:t>
            </a:r>
            <a:r>
              <a:rPr lang="en-US" sz="1400" b="0" dirty="0"/>
              <a:t>5 key documents that serve as</a:t>
            </a:r>
            <a:r>
              <a:rPr lang="en-US" sz="1400" b="0" baseline="0" dirty="0"/>
              <a:t> the basis for the Program. </a:t>
            </a:r>
          </a:p>
          <a:p>
            <a:endParaRPr lang="en-US" sz="1400" b="0" baseline="0" dirty="0"/>
          </a:p>
          <a:p>
            <a:r>
              <a:rPr lang="en-US" sz="1400" b="0" baseline="0" dirty="0"/>
              <a:t>There are </a:t>
            </a:r>
            <a:r>
              <a:rPr lang="en-US" sz="1400" b="0" dirty="0"/>
              <a:t>3 governing</a:t>
            </a:r>
            <a:r>
              <a:rPr lang="en-US" sz="1400" b="0" baseline="0" dirty="0"/>
              <a:t> authorities that lay the foundation for and guide the program: they are Executive Order 12564, Public Law 100-71, and the Mandatory Guidelines. </a:t>
            </a:r>
          </a:p>
          <a:p>
            <a:endParaRPr lang="en-US" sz="1400" b="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a:t>The</a:t>
            </a:r>
            <a:r>
              <a:rPr lang="en-US" sz="1400" baseline="0" dirty="0"/>
              <a:t> other 2 documents are t</a:t>
            </a:r>
            <a:r>
              <a:rPr lang="en-US" sz="1400" dirty="0"/>
              <a:t>he Model Plan</a:t>
            </a:r>
            <a:r>
              <a:rPr lang="en-US" sz="1400" baseline="0" dirty="0"/>
              <a:t> and the Guidance for Selection of Testing Designated Positions. These </a:t>
            </a:r>
            <a:r>
              <a:rPr lang="en-US" sz="1400" dirty="0"/>
              <a:t>2 guidance documents help to</a:t>
            </a:r>
            <a:r>
              <a:rPr lang="en-US" sz="1400" baseline="0" dirty="0"/>
              <a:t> standardize the program throughout all executive branch agencies. </a:t>
            </a:r>
          </a:p>
          <a:p>
            <a:endParaRPr lang="en-US" sz="1400" baseline="0" dirty="0"/>
          </a:p>
        </p:txBody>
      </p:sp>
    </p:spTree>
    <p:extLst>
      <p:ext uri="{BB962C8B-B14F-4D97-AF65-F5344CB8AC3E}">
        <p14:creationId xmlns:p14="http://schemas.microsoft.com/office/powerpoint/2010/main" val="3589492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6"/>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7201" eaLnBrk="0" hangingPunct="0">
              <a:defRPr>
                <a:solidFill>
                  <a:schemeClr val="tx1"/>
                </a:solidFill>
                <a:latin typeface="Arial" charset="0"/>
                <a:cs typeface="Arial" charset="0"/>
              </a:defRPr>
            </a:lvl1pPr>
            <a:lvl2pPr marL="635189" indent="-244303" defTabSz="787201" eaLnBrk="0" hangingPunct="0">
              <a:defRPr>
                <a:solidFill>
                  <a:schemeClr val="tx1"/>
                </a:solidFill>
                <a:latin typeface="Arial" charset="0"/>
                <a:cs typeface="Arial" charset="0"/>
              </a:defRPr>
            </a:lvl2pPr>
            <a:lvl3pPr marL="977214" indent="-195442" defTabSz="787201" eaLnBrk="0" hangingPunct="0">
              <a:defRPr>
                <a:solidFill>
                  <a:schemeClr val="tx1"/>
                </a:solidFill>
                <a:latin typeface="Arial" charset="0"/>
                <a:cs typeface="Arial" charset="0"/>
              </a:defRPr>
            </a:lvl3pPr>
            <a:lvl4pPr marL="1368100" indent="-195442" defTabSz="787201" eaLnBrk="0" hangingPunct="0">
              <a:defRPr>
                <a:solidFill>
                  <a:schemeClr val="tx1"/>
                </a:solidFill>
                <a:latin typeface="Arial" charset="0"/>
                <a:cs typeface="Arial" charset="0"/>
              </a:defRPr>
            </a:lvl4pPr>
            <a:lvl5pPr marL="1758986" indent="-195442" defTabSz="787201" eaLnBrk="0" hangingPunct="0">
              <a:defRPr>
                <a:solidFill>
                  <a:schemeClr val="tx1"/>
                </a:solidFill>
                <a:latin typeface="Arial" charset="0"/>
                <a:cs typeface="Arial" charset="0"/>
              </a:defRPr>
            </a:lvl5pPr>
            <a:lvl6pPr marL="2149872" indent="-195442" defTabSz="787201" eaLnBrk="0" fontAlgn="base" hangingPunct="0">
              <a:spcBef>
                <a:spcPct val="0"/>
              </a:spcBef>
              <a:spcAft>
                <a:spcPct val="0"/>
              </a:spcAft>
              <a:defRPr>
                <a:solidFill>
                  <a:schemeClr val="tx1"/>
                </a:solidFill>
                <a:latin typeface="Arial" charset="0"/>
                <a:cs typeface="Arial" charset="0"/>
              </a:defRPr>
            </a:lvl6pPr>
            <a:lvl7pPr marL="2540758" indent="-195442" defTabSz="787201" eaLnBrk="0" fontAlgn="base" hangingPunct="0">
              <a:spcBef>
                <a:spcPct val="0"/>
              </a:spcBef>
              <a:spcAft>
                <a:spcPct val="0"/>
              </a:spcAft>
              <a:defRPr>
                <a:solidFill>
                  <a:schemeClr val="tx1"/>
                </a:solidFill>
                <a:latin typeface="Arial" charset="0"/>
                <a:cs typeface="Arial" charset="0"/>
              </a:defRPr>
            </a:lvl7pPr>
            <a:lvl8pPr marL="2931644" indent="-195442" defTabSz="787201" eaLnBrk="0" fontAlgn="base" hangingPunct="0">
              <a:spcBef>
                <a:spcPct val="0"/>
              </a:spcBef>
              <a:spcAft>
                <a:spcPct val="0"/>
              </a:spcAft>
              <a:defRPr>
                <a:solidFill>
                  <a:schemeClr val="tx1"/>
                </a:solidFill>
                <a:latin typeface="Arial" charset="0"/>
                <a:cs typeface="Arial" charset="0"/>
              </a:defRPr>
            </a:lvl8pPr>
            <a:lvl9pPr marL="3322528" indent="-195442" defTabSz="787201" eaLnBrk="0" fontAlgn="base" hangingPunct="0">
              <a:spcBef>
                <a:spcPct val="0"/>
              </a:spcBef>
              <a:spcAft>
                <a:spcPct val="0"/>
              </a:spcAft>
              <a:defRPr>
                <a:solidFill>
                  <a:schemeClr val="tx1"/>
                </a:solidFill>
                <a:latin typeface="Arial" charset="0"/>
                <a:cs typeface="Arial" charset="0"/>
              </a:defRPr>
            </a:lvl9pPr>
          </a:lstStyle>
          <a:p>
            <a:pPr eaLnBrk="1" hangingPunct="1"/>
            <a:fld id="{EEB2B938-7260-4927-BCEB-D1E2A7604CED}" type="slidenum">
              <a:rPr lang="en-US" smtClean="0"/>
              <a:pPr eaLnBrk="1" hangingPunct="1"/>
              <a:t>5</a:t>
            </a:fld>
            <a:endParaRPr lang="en-US" dirty="0"/>
          </a:p>
        </p:txBody>
      </p:sp>
      <p:sp>
        <p:nvSpPr>
          <p:cNvPr id="30723" name="Rectangle 7"/>
          <p:cNvSpPr txBox="1">
            <a:spLocks noGrp="1" noChangeArrowheads="1"/>
          </p:cNvSpPr>
          <p:nvPr/>
        </p:nvSpPr>
        <p:spPr bwMode="auto">
          <a:xfrm>
            <a:off x="3971293" y="8829744"/>
            <a:ext cx="3037523" cy="46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738" tIns="39869" rIns="79738" bIns="39869" anchor="b"/>
          <a:lstStyle>
            <a:lvl1pPr defTabSz="919163" eaLnBrk="0" hangingPunct="0">
              <a:defRPr>
                <a:solidFill>
                  <a:schemeClr val="tx1"/>
                </a:solidFill>
                <a:latin typeface="Arial" charset="0"/>
                <a:cs typeface="Arial" charset="0"/>
              </a:defRPr>
            </a:lvl1pPr>
            <a:lvl2pPr marL="742950" indent="-285750" defTabSz="919163" eaLnBrk="0" hangingPunct="0">
              <a:defRPr>
                <a:solidFill>
                  <a:schemeClr val="tx1"/>
                </a:solidFill>
                <a:latin typeface="Arial" charset="0"/>
                <a:cs typeface="Arial" charset="0"/>
              </a:defRPr>
            </a:lvl2pPr>
            <a:lvl3pPr marL="1143000" indent="-228600" defTabSz="919163" eaLnBrk="0" hangingPunct="0">
              <a:defRPr>
                <a:solidFill>
                  <a:schemeClr val="tx1"/>
                </a:solidFill>
                <a:latin typeface="Arial" charset="0"/>
                <a:cs typeface="Arial" charset="0"/>
              </a:defRPr>
            </a:lvl3pPr>
            <a:lvl4pPr marL="1600200" indent="-228600" defTabSz="919163" eaLnBrk="0" hangingPunct="0">
              <a:defRPr>
                <a:solidFill>
                  <a:schemeClr val="tx1"/>
                </a:solidFill>
                <a:latin typeface="Arial" charset="0"/>
                <a:cs typeface="Arial" charset="0"/>
              </a:defRPr>
            </a:lvl4pPr>
            <a:lvl5pPr marL="2057400" indent="-228600" defTabSz="919163" eaLnBrk="0" hangingPunct="0">
              <a:defRPr>
                <a:solidFill>
                  <a:schemeClr val="tx1"/>
                </a:solidFill>
                <a:latin typeface="Arial" charset="0"/>
                <a:cs typeface="Arial" charset="0"/>
              </a:defRPr>
            </a:lvl5pPr>
            <a:lvl6pPr marL="2514600" indent="-228600" defTabSz="919163" eaLnBrk="0" fontAlgn="base" hangingPunct="0">
              <a:spcBef>
                <a:spcPct val="0"/>
              </a:spcBef>
              <a:spcAft>
                <a:spcPct val="0"/>
              </a:spcAft>
              <a:defRPr>
                <a:solidFill>
                  <a:schemeClr val="tx1"/>
                </a:solidFill>
                <a:latin typeface="Arial" charset="0"/>
                <a:cs typeface="Arial" charset="0"/>
              </a:defRPr>
            </a:lvl6pPr>
            <a:lvl7pPr marL="2971800" indent="-228600" defTabSz="919163" eaLnBrk="0" fontAlgn="base" hangingPunct="0">
              <a:spcBef>
                <a:spcPct val="0"/>
              </a:spcBef>
              <a:spcAft>
                <a:spcPct val="0"/>
              </a:spcAft>
              <a:defRPr>
                <a:solidFill>
                  <a:schemeClr val="tx1"/>
                </a:solidFill>
                <a:latin typeface="Arial" charset="0"/>
                <a:cs typeface="Arial" charset="0"/>
              </a:defRPr>
            </a:lvl7pPr>
            <a:lvl8pPr marL="3429000" indent="-228600" defTabSz="919163" eaLnBrk="0" fontAlgn="base" hangingPunct="0">
              <a:spcBef>
                <a:spcPct val="0"/>
              </a:spcBef>
              <a:spcAft>
                <a:spcPct val="0"/>
              </a:spcAft>
              <a:defRPr>
                <a:solidFill>
                  <a:schemeClr val="tx1"/>
                </a:solidFill>
                <a:latin typeface="Arial" charset="0"/>
                <a:cs typeface="Arial" charset="0"/>
              </a:defRPr>
            </a:lvl8pPr>
            <a:lvl9pPr marL="3886200" indent="-228600" defTabSz="919163" eaLnBrk="0" fontAlgn="base" hangingPunct="0">
              <a:spcBef>
                <a:spcPct val="0"/>
              </a:spcBef>
              <a:spcAft>
                <a:spcPct val="0"/>
              </a:spcAft>
              <a:defRPr>
                <a:solidFill>
                  <a:schemeClr val="tx1"/>
                </a:solidFill>
                <a:latin typeface="Arial" charset="0"/>
                <a:cs typeface="Arial" charset="0"/>
              </a:defRPr>
            </a:lvl9pPr>
          </a:lstStyle>
          <a:p>
            <a:pPr algn="r" eaLnBrk="1" hangingPunct="1"/>
            <a:fld id="{9D5A5A42-52C8-48B7-A5F6-FB9F2915D863}" type="slidenum">
              <a:rPr lang="en-US" sz="1000"/>
              <a:pPr algn="r" eaLnBrk="1" hangingPunct="1"/>
              <a:t>5</a:t>
            </a:fld>
            <a:endParaRPr lang="en-US" sz="1000" dirty="0"/>
          </a:p>
        </p:txBody>
      </p:sp>
      <p:sp>
        <p:nvSpPr>
          <p:cNvPr id="30724" name="Rectangle 2"/>
          <p:cNvSpPr>
            <a:spLocks noChangeArrowheads="1"/>
          </p:cNvSpPr>
          <p:nvPr/>
        </p:nvSpPr>
        <p:spPr bwMode="auto">
          <a:xfrm>
            <a:off x="3971293" y="3"/>
            <a:ext cx="3039108" cy="46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8259" tIns="39130" rIns="78259" bIns="39130" anchor="ctr"/>
          <a:lstStyle/>
          <a:p>
            <a:pPr defTabSz="780415"/>
            <a:endParaRPr lang="en-US" dirty="0"/>
          </a:p>
        </p:txBody>
      </p:sp>
      <p:sp>
        <p:nvSpPr>
          <p:cNvPr id="30725" name="Rectangle 3"/>
          <p:cNvSpPr>
            <a:spLocks noChangeArrowheads="1"/>
          </p:cNvSpPr>
          <p:nvPr/>
        </p:nvSpPr>
        <p:spPr bwMode="auto">
          <a:xfrm>
            <a:off x="3971293" y="8829745"/>
            <a:ext cx="3039108" cy="46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6577" tIns="0" rIns="16577" bIns="0" anchor="b"/>
          <a:lstStyle/>
          <a:p>
            <a:pPr algn="r" defTabSz="793988" eaLnBrk="0" hangingPunct="0"/>
            <a:r>
              <a:rPr lang="en-US" sz="800" i="1" dirty="0">
                <a:latin typeface="Times New Roman" pitchFamily="18" charset="0"/>
              </a:rPr>
              <a:t>14</a:t>
            </a:r>
          </a:p>
        </p:txBody>
      </p:sp>
      <p:sp>
        <p:nvSpPr>
          <p:cNvPr id="30726" name="Rectangle 4"/>
          <p:cNvSpPr>
            <a:spLocks noChangeArrowheads="1"/>
          </p:cNvSpPr>
          <p:nvPr/>
        </p:nvSpPr>
        <p:spPr bwMode="auto">
          <a:xfrm>
            <a:off x="0" y="8829745"/>
            <a:ext cx="3039109" cy="46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8259" tIns="39130" rIns="78259" bIns="39130" anchor="ctr"/>
          <a:lstStyle/>
          <a:p>
            <a:pPr defTabSz="780415"/>
            <a:endParaRPr lang="en-US" dirty="0"/>
          </a:p>
        </p:txBody>
      </p:sp>
      <p:sp>
        <p:nvSpPr>
          <p:cNvPr id="30727" name="Rectangle 5"/>
          <p:cNvSpPr>
            <a:spLocks noChangeArrowheads="1"/>
          </p:cNvSpPr>
          <p:nvPr/>
        </p:nvSpPr>
        <p:spPr bwMode="auto">
          <a:xfrm>
            <a:off x="0" y="3"/>
            <a:ext cx="3039109" cy="46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8259" tIns="39130" rIns="78259" bIns="39130" anchor="ctr"/>
          <a:lstStyle/>
          <a:p>
            <a:pPr defTabSz="780415"/>
            <a:endParaRPr lang="en-US" dirty="0"/>
          </a:p>
        </p:txBody>
      </p:sp>
      <p:sp>
        <p:nvSpPr>
          <p:cNvPr id="30728" name="Rectangle 6"/>
          <p:cNvSpPr>
            <a:spLocks noGrp="1" noChangeArrowheads="1"/>
          </p:cNvSpPr>
          <p:nvPr>
            <p:ph type="body" idx="1"/>
          </p:nvPr>
        </p:nvSpPr>
        <p:spPr>
          <a:xfrm>
            <a:off x="935356" y="4415486"/>
            <a:ext cx="5139691" cy="41852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736" tIns="38678" rIns="78736" bIns="38678"/>
          <a:lstStyle/>
          <a:p>
            <a:pPr marL="0" marR="0" indent="0" algn="l" defTabSz="914400" rtl="0" eaLnBrk="0" fontAlgn="base" latinLnBrk="0" hangingPunct="0">
              <a:lnSpc>
                <a:spcPct val="100000"/>
              </a:lnSpc>
              <a:spcBef>
                <a:spcPts val="0"/>
              </a:spcBef>
              <a:spcAft>
                <a:spcPct val="0"/>
              </a:spcAft>
              <a:buClrTx/>
              <a:buSzTx/>
              <a:buFontTx/>
              <a:buNone/>
              <a:tabLst/>
              <a:defRPr/>
            </a:pPr>
            <a:r>
              <a:rPr lang="en-US" sz="1200" b="0" dirty="0"/>
              <a:t>In</a:t>
            </a:r>
            <a:r>
              <a:rPr lang="en-US" sz="1200" b="0" baseline="0" dirty="0"/>
              <a:t> 1986, then President Ronald Reagan stated that the federal government, as the largest employer in the nation, can and should show the way towards achieving a drug-free workplace. Executive Order 12564 was created to help drug users refrain from using illegal drugs, as well as demonstrate that illegal drug use will not be tolerated in the federal workplace.</a:t>
            </a:r>
            <a:endParaRPr lang="en-US" sz="1200" b="0" dirty="0"/>
          </a:p>
          <a:p>
            <a:pPr>
              <a:spcBef>
                <a:spcPts val="0"/>
              </a:spcBef>
              <a:buFontTx/>
              <a:buNone/>
            </a:pPr>
            <a:endParaRPr lang="en-US" sz="1200" b="0" dirty="0"/>
          </a:p>
          <a:p>
            <a:pPr>
              <a:spcBef>
                <a:spcPts val="0"/>
              </a:spcBef>
              <a:buFontTx/>
              <a:buNone/>
            </a:pPr>
            <a:r>
              <a:rPr lang="en-US" sz="1200" b="0" dirty="0"/>
              <a:t>This executive order directed Agency Heads to create:</a:t>
            </a:r>
          </a:p>
          <a:p>
            <a:pPr>
              <a:spcBef>
                <a:spcPts val="0"/>
              </a:spcBef>
              <a:buFontTx/>
              <a:buNone/>
            </a:pPr>
            <a:endParaRPr lang="en-US" sz="1200" b="0" dirty="0"/>
          </a:p>
          <a:p>
            <a:pPr>
              <a:spcBef>
                <a:spcPts val="0"/>
              </a:spcBef>
              <a:buFontTx/>
              <a:buNone/>
            </a:pPr>
            <a:r>
              <a:rPr lang="en-US" sz="1200" b="0" dirty="0"/>
              <a:t>-policies and procedures</a:t>
            </a:r>
            <a:r>
              <a:rPr lang="en-US" sz="1200" b="0" baseline="0" dirty="0"/>
              <a:t> for their Drug Free Workplace Programs </a:t>
            </a:r>
          </a:p>
          <a:p>
            <a:pPr>
              <a:spcBef>
                <a:spcPts val="0"/>
              </a:spcBef>
              <a:buFontTx/>
              <a:buNone/>
            </a:pPr>
            <a:r>
              <a:rPr lang="en-US" sz="1200" b="0" baseline="0" dirty="0"/>
              <a:t>-Employee Assistance Program</a:t>
            </a:r>
          </a:p>
          <a:p>
            <a:pPr>
              <a:spcBef>
                <a:spcPts val="0"/>
              </a:spcBef>
              <a:buFontTx/>
              <a:buNone/>
            </a:pPr>
            <a:r>
              <a:rPr lang="en-US" sz="1200" b="0" baseline="0" dirty="0"/>
              <a:t>-Supervisory and Employee training and education; because you can’t hold employees responsible for something they don’t know or understand.</a:t>
            </a:r>
          </a:p>
          <a:p>
            <a:pPr>
              <a:buFontTx/>
              <a:buNone/>
            </a:pPr>
            <a:r>
              <a:rPr lang="en-US" sz="1200" b="0" baseline="0" dirty="0"/>
              <a:t>-this executive order also allowed for self referrals to treatment in the case that employees wanted to seek help with their illegal drug use</a:t>
            </a:r>
          </a:p>
          <a:p>
            <a:pPr>
              <a:buFontTx/>
              <a:buNone/>
            </a:pPr>
            <a:r>
              <a:rPr lang="en-US" sz="1200" b="0" baseline="0" dirty="0"/>
              <a:t>-and finally, this executive order created the drug testing program, which allows for the drug testing of all executive branch employees </a:t>
            </a:r>
            <a:endParaRPr lang="en-US" sz="1200" b="0" dirty="0"/>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b="0" dirty="0"/>
          </a:p>
        </p:txBody>
      </p:sp>
      <p:sp>
        <p:nvSpPr>
          <p:cNvPr id="30729" name="Rectangle 7"/>
          <p:cNvSpPr>
            <a:spLocks noGrp="1" noRot="1" noChangeAspect="1" noChangeArrowheads="1" noTextEdit="1"/>
          </p:cNvSpPr>
          <p:nvPr>
            <p:ph type="sldImg"/>
          </p:nvPr>
        </p:nvSpPr>
        <p:spPr bwMode="auto">
          <a:xfrm>
            <a:off x="1190625" y="703263"/>
            <a:ext cx="4629150" cy="34734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118950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TextEdit="1"/>
          </p:cNvSpPr>
          <p:nvPr>
            <p:ph type="sldImg"/>
          </p:nvPr>
        </p:nvSpPr>
        <p:spPr bwMode="auto">
          <a:noFill/>
          <a:ln>
            <a:solidFill>
              <a:srgbClr val="000000"/>
            </a:solidFill>
            <a:miter lim="800000"/>
            <a:headEnd/>
            <a:tailEnd/>
          </a:ln>
        </p:spPr>
      </p:sp>
      <p:sp>
        <p:nvSpPr>
          <p:cNvPr id="118787" name="Rectangle 3"/>
          <p:cNvSpPr>
            <a:spLocks noGrp="1"/>
          </p:cNvSpPr>
          <p:nvPr>
            <p:ph type="body" idx="1"/>
          </p:nvPr>
        </p:nvSpPr>
        <p:spPr/>
        <p:txBody>
          <a:bodyPr/>
          <a:lstStyle/>
          <a:p>
            <a:r>
              <a:rPr lang="en-US" sz="1400" dirty="0"/>
              <a:t>After the Executive Order was signed, there was a lot of activity among the agencies to put together their programs. However, Congress noticed that there was a lack of standardization among the agencies. In order to ensure consistency throughout the program, Congress passed Public Law 100-71, which prohibited agencies from spending appropriated funds for drug testing unless their agency plans are certified by HHS and reported to congress.</a:t>
            </a:r>
          </a:p>
          <a:p>
            <a:endParaRPr lang="en-US" sz="1400" dirty="0"/>
          </a:p>
          <a:p>
            <a:r>
              <a:rPr lang="en-US" sz="1400" dirty="0"/>
              <a:t>It also required HHS, our office, to publish the Mandatory Guidelines, which establishes the</a:t>
            </a:r>
            <a:r>
              <a:rPr lang="en-US" sz="1400" baseline="0" dirty="0"/>
              <a:t> scientific and technical aspects of the Program</a:t>
            </a:r>
            <a:r>
              <a:rPr lang="en-US" sz="1400" dirty="0"/>
              <a:t>. These Guidelines come into play as soon as you step</a:t>
            </a:r>
            <a:r>
              <a:rPr lang="en-US" sz="1400" baseline="0" dirty="0"/>
              <a:t> into the collection site. They </a:t>
            </a:r>
            <a:r>
              <a:rPr lang="en-US" sz="1400" dirty="0"/>
              <a:t>standardize</a:t>
            </a:r>
            <a:r>
              <a:rPr lang="en-US" sz="1400" baseline="0" dirty="0"/>
              <a:t> the laboratory procedures and electronic chain of custody, specify the drug to be tested for, and set laboratory certification standards through the National Laboratory Certification Program (or NLCP).</a:t>
            </a:r>
            <a:r>
              <a:rPr lang="en-US" sz="1400" dirty="0"/>
              <a:t> </a:t>
            </a:r>
          </a:p>
          <a:p>
            <a:endParaRPr lang="en-US" sz="1400" dirty="0"/>
          </a:p>
        </p:txBody>
      </p:sp>
    </p:spTree>
    <p:extLst>
      <p:ext uri="{BB962C8B-B14F-4D97-AF65-F5344CB8AC3E}">
        <p14:creationId xmlns:p14="http://schemas.microsoft.com/office/powerpoint/2010/main" val="2037273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t>The Model Plan is used by all Executive Branch agencies as a template to help them create their DFWP plan. However,  since each agency’s mission and structure are unique, not one DFWP plan is exactly like another, though there are similarities.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a:t>The Guidance for Selection of Testing Designated Positions is used to help your Drug Program Coordinator select the Testing Designated Positions within your agency.</a:t>
            </a:r>
            <a:endParaRPr lang="en-US" sz="1200" dirty="0"/>
          </a:p>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07C05C12-B059-4D3C-876B-3B16AB2B56E3}" type="slidenum">
              <a:rPr lang="en-US" smtClean="0"/>
              <a:pPr>
                <a:defRPr/>
              </a:pPr>
              <a:t>7</a:t>
            </a:fld>
            <a:endParaRPr lang="en-US" dirty="0"/>
          </a:p>
        </p:txBody>
      </p:sp>
    </p:spTree>
    <p:extLst>
      <p:ext uri="{BB962C8B-B14F-4D97-AF65-F5344CB8AC3E}">
        <p14:creationId xmlns:p14="http://schemas.microsoft.com/office/powerpoint/2010/main" val="1703088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defRPr/>
            </a:pPr>
            <a:r>
              <a:rPr lang="en-US" baseline="0" dirty="0"/>
              <a:t>The Drug Program Coordinator oversees the day-to-day implementation of this Program within each agency and r</a:t>
            </a:r>
            <a:r>
              <a:rPr lang="en-US" sz="1200" dirty="0">
                <a:latin typeface="+mn-lt"/>
              </a:rPr>
              <a:t>esponsible for directing, administering, and managing the drug program. </a:t>
            </a:r>
          </a:p>
          <a:p>
            <a:pPr>
              <a:defRPr/>
            </a:pPr>
            <a:endParaRPr lang="en-US" sz="1200" dirty="0">
              <a:latin typeface="+mn-lt"/>
            </a:endParaRPr>
          </a:p>
          <a:p>
            <a:pPr>
              <a:defRPr/>
            </a:pPr>
            <a:r>
              <a:rPr lang="en-US" sz="1200" dirty="0">
                <a:latin typeface="+mn-lt"/>
              </a:rPr>
              <a:t>The DPC serves as the principal point of contact with the laboratory and for collection activities to assure the effective operation of the testing portion of the program. </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Even though the DPC is the central point of contact for the DFWP,</a:t>
            </a:r>
            <a:r>
              <a:rPr lang="en-US" baseline="0" dirty="0"/>
              <a:t> this program also relies on the participation and support of all employees at every level. </a:t>
            </a:r>
            <a:endParaRPr lang="en-US" dirty="0"/>
          </a:p>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07C05C12-B059-4D3C-876B-3B16AB2B56E3}" type="slidenum">
              <a:rPr lang="en-US" smtClean="0"/>
              <a:pPr>
                <a:defRPr/>
              </a:pPr>
              <a:t>8</a:t>
            </a:fld>
            <a:endParaRPr lang="en-US" dirty="0"/>
          </a:p>
        </p:txBody>
      </p:sp>
    </p:spTree>
    <p:extLst>
      <p:ext uri="{BB962C8B-B14F-4D97-AF65-F5344CB8AC3E}">
        <p14:creationId xmlns:p14="http://schemas.microsoft.com/office/powerpoint/2010/main" val="2152996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2"/>
          <p:cNvSpPr>
            <a:spLocks noGrp="1" noRot="1" noChangeAspect="1" noChangeArrowheads="1" noTextEdit="1"/>
          </p:cNvSpPr>
          <p:nvPr>
            <p:ph type="sldImg"/>
          </p:nvPr>
        </p:nvSpPr>
        <p:spPr bwMode="auto">
          <a:xfrm>
            <a:off x="1195388" y="704850"/>
            <a:ext cx="4629150" cy="3471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a:xfrm>
            <a:off x="935039" y="4414838"/>
            <a:ext cx="5140325"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Now</a:t>
            </a:r>
            <a:r>
              <a:rPr lang="en-US" altLang="en-US" baseline="0" dirty="0"/>
              <a:t> I’m going to switch gears and give you some background on the science aspect of this program.</a:t>
            </a:r>
          </a:p>
          <a:p>
            <a:endParaRPr lang="en-US" altLang="en-US" baseline="0" dirty="0"/>
          </a:p>
          <a:p>
            <a:r>
              <a:rPr lang="en-US" altLang="en-US" dirty="0"/>
              <a:t>Currently</a:t>
            </a:r>
            <a:r>
              <a:rPr lang="en-US" altLang="en-US" baseline="0" dirty="0"/>
              <a:t>, the DFWP tests for the following Schedule I and Schedule II drugs: cocaine, amphetamines, marijuana, PCP, and Opioids.  On October 1</a:t>
            </a:r>
            <a:r>
              <a:rPr lang="en-US" altLang="en-US" baseline="30000" dirty="0"/>
              <a:t>st</a:t>
            </a:r>
            <a:r>
              <a:rPr lang="en-US" altLang="en-US" baseline="0" dirty="0"/>
              <a:t>, 2017, the updates to the urine Mandatory Guidelines were implemented and now allow for the testing of 4 opioids, or prescription drugs, that we have seen a high potential of abuse, and these are hydrocodone, hydromorphone, oxycodone, and oxymorphone. This program is a drug prevention program and does not test for alcohol.</a:t>
            </a:r>
          </a:p>
          <a:p>
            <a:endParaRPr lang="en-US" altLang="en-US" baseline="0" dirty="0"/>
          </a:p>
          <a:p>
            <a:r>
              <a:rPr lang="en-US" altLang="en-US" baseline="0" dirty="0"/>
              <a:t>We’re constantly working with our subject matter experts in the field to continue to update the drug testing panel to include emerging drugs. </a:t>
            </a:r>
          </a:p>
          <a:p>
            <a:endParaRPr lang="en-US" altLang="en-US" baseline="0" dirty="0"/>
          </a:p>
          <a:p>
            <a:r>
              <a:rPr lang="en-US" altLang="en-US" sz="1200" baseline="0" dirty="0"/>
              <a:t>In the event that the agency would like to </a:t>
            </a:r>
            <a:r>
              <a:rPr kumimoji="0" lang="en-US" sz="1200" b="0" i="0" u="none" strike="noStrike" kern="1200" cap="none" spc="0" normalizeH="0" baseline="0" noProof="0" dirty="0">
                <a:ln>
                  <a:noFill/>
                </a:ln>
                <a:solidFill>
                  <a:prstClr val="black"/>
                </a:solidFill>
                <a:effectLst/>
                <a:uLnTx/>
                <a:uFillTx/>
                <a:latin typeface="+mn-lt"/>
                <a:ea typeface="+mn-ea"/>
                <a:cs typeface="Arial" charset="0"/>
              </a:rPr>
              <a:t>add any other drugs to its routine drug testing panel</a:t>
            </a:r>
            <a:r>
              <a:rPr lang="en-US" altLang="en-US" sz="1200" i="0" baseline="0" dirty="0"/>
              <a:t>,</a:t>
            </a:r>
            <a:r>
              <a:rPr lang="en-US" altLang="en-US" sz="1200" baseline="0" dirty="0"/>
              <a:t> they can submit a request to the HHS Secretary for approval.  But the agency is allowed to test for any other Schedule I or Schedule II drug on a case-by-case basis.</a:t>
            </a:r>
            <a:endParaRPr lang="en-US" altLang="en-US" sz="1200" dirty="0"/>
          </a:p>
          <a:p>
            <a:endParaRPr lang="en-US" altLang="en-US" sz="1200" dirty="0"/>
          </a:p>
        </p:txBody>
      </p:sp>
    </p:spTree>
    <p:extLst>
      <p:ext uri="{BB962C8B-B14F-4D97-AF65-F5344CB8AC3E}">
        <p14:creationId xmlns:p14="http://schemas.microsoft.com/office/powerpoint/2010/main" val="42911732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568411" y="185738"/>
            <a:ext cx="3252788" cy="692150"/>
          </a:xfrm>
        </p:spPr>
        <p:txBody>
          <a:bodyPr>
            <a:normAutofit/>
          </a:bodyPr>
          <a:lstStyle>
            <a:lvl1pPr>
              <a:defRPr sz="2700" b="0">
                <a:solidFill>
                  <a:schemeClr val="bg1"/>
                </a:solidFill>
                <a:latin typeface="Yu Gothic Medium" panose="020B0500000000000000" pitchFamily="34" charset="-128"/>
                <a:ea typeface="Yu Gothic Medium" panose="020B0500000000000000" pitchFamily="34" charset="-128"/>
              </a:defRPr>
            </a:lvl1pPr>
          </a:lstStyle>
          <a:p>
            <a:pPr lvl="0"/>
            <a:r>
              <a:rPr lang="en-US"/>
              <a:t>Click to edit Master text styles</a:t>
            </a:r>
          </a:p>
        </p:txBody>
      </p:sp>
    </p:spTree>
    <p:extLst>
      <p:ext uri="{BB962C8B-B14F-4D97-AF65-F5344CB8AC3E}">
        <p14:creationId xmlns:p14="http://schemas.microsoft.com/office/powerpoint/2010/main" val="3931163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0341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107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607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2435225"/>
            <a:ext cx="6781800" cy="1470025"/>
          </a:xfrm>
        </p:spPr>
        <p:txBody>
          <a:bodyPr/>
          <a:lstStyle/>
          <a:p>
            <a:r>
              <a:rPr lang="en-US" dirty="0"/>
              <a:t>Click to edit Master title style</a:t>
            </a:r>
          </a:p>
        </p:txBody>
      </p:sp>
      <p:sp>
        <p:nvSpPr>
          <p:cNvPr id="3" name="Subtitle 2"/>
          <p:cNvSpPr>
            <a:spLocks noGrp="1"/>
          </p:cNvSpPr>
          <p:nvPr>
            <p:ph type="subTitle" idx="1"/>
          </p:nvPr>
        </p:nvSpPr>
        <p:spPr>
          <a:xfrm>
            <a:off x="2590800" y="4191000"/>
            <a:ext cx="6096000" cy="1371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a:xfrm>
            <a:off x="1801813" y="6356350"/>
            <a:ext cx="914400" cy="365125"/>
          </a:xfrm>
        </p:spPr>
        <p:txBody>
          <a:bodyPr/>
          <a:lstStyle>
            <a:lvl1pPr>
              <a:defRPr/>
            </a:lvl1pPr>
          </a:lstStyle>
          <a:p>
            <a:pPr>
              <a:defRPr/>
            </a:pPr>
            <a:endParaRPr lang="en-US" dirty="0"/>
          </a:p>
        </p:txBody>
      </p:sp>
      <p:sp>
        <p:nvSpPr>
          <p:cNvPr id="6" name="Footer Placeholder 4"/>
          <p:cNvSpPr>
            <a:spLocks noGrp="1"/>
          </p:cNvSpPr>
          <p:nvPr>
            <p:ph type="ftr" sz="quarter" idx="11"/>
          </p:nvPr>
        </p:nvSpPr>
        <p:spPr>
          <a:xfrm>
            <a:off x="2944813" y="6356350"/>
            <a:ext cx="2133600" cy="365125"/>
          </a:xfrm>
          <a:prstGeom prst="rect">
            <a:avLst/>
          </a:prstGeom>
        </p:spPr>
        <p:txBody>
          <a:bodyPr/>
          <a:lstStyle>
            <a:lvl1pPr fontAlgn="auto">
              <a:spcBef>
                <a:spcPts val="0"/>
              </a:spcBef>
              <a:spcAft>
                <a:spcPts val="0"/>
              </a:spcAft>
              <a:defRPr lang="en-US">
                <a:latin typeface="+mn-lt"/>
                <a:cs typeface="+mn-cs"/>
              </a:defRPr>
            </a:lvl1pPr>
          </a:lstStyle>
          <a:p>
            <a:pPr>
              <a:defRPr/>
            </a:pPr>
            <a:endParaRPr dirty="0"/>
          </a:p>
        </p:txBody>
      </p:sp>
      <p:sp>
        <p:nvSpPr>
          <p:cNvPr id="7" name="Slide Number Placeholder 5"/>
          <p:cNvSpPr>
            <a:spLocks noGrp="1"/>
          </p:cNvSpPr>
          <p:nvPr>
            <p:ph type="sldNum" sz="quarter" idx="12"/>
          </p:nvPr>
        </p:nvSpPr>
        <p:spPr>
          <a:xfrm>
            <a:off x="5307013" y="6356350"/>
            <a:ext cx="685800" cy="365125"/>
          </a:xfrm>
        </p:spPr>
        <p:txBody>
          <a:bodyPr/>
          <a:lstStyle>
            <a:lvl1pPr>
              <a:defRPr/>
            </a:lvl1pPr>
          </a:lstStyle>
          <a:p>
            <a:pPr>
              <a:defRPr/>
            </a:pPr>
            <a:fld id="{5A2A4501-83FF-49AF-AF1A-8AEBFA4632B2}" type="slidenum">
              <a:rPr lang="en-US"/>
              <a:pPr>
                <a:defRPr/>
              </a:pPr>
              <a:t>‹#›</a:t>
            </a:fld>
            <a:endParaRPr lang="en-US" dirty="0"/>
          </a:p>
        </p:txBody>
      </p:sp>
    </p:spTree>
    <p:extLst>
      <p:ext uri="{BB962C8B-B14F-4D97-AF65-F5344CB8AC3E}">
        <p14:creationId xmlns:p14="http://schemas.microsoft.com/office/powerpoint/2010/main" val="2854950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D11B0-C7E5-47F0-B4A7-2E17F1EA78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499385-CDED-4E2B-80A3-ECA7D51ECE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E7336B-6A92-48A1-A42B-CBDF2301794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6A69F5E-A6D4-4180-9C85-B8CECEB33A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5833D7-78D2-4AFC-86AD-72156812BD27}"/>
              </a:ext>
            </a:extLst>
          </p:cNvPr>
          <p:cNvSpPr>
            <a:spLocks noGrp="1"/>
          </p:cNvSpPr>
          <p:nvPr>
            <p:ph type="sldNum" sz="quarter" idx="12"/>
          </p:nvPr>
        </p:nvSpPr>
        <p:spPr/>
        <p:txBody>
          <a:bodyPr/>
          <a:lstStyle/>
          <a:p>
            <a:fld id="{65951318-6C01-480A-AD89-4E92EC0A9725}" type="slidenum">
              <a:rPr lang="en-US" smtClean="0"/>
              <a:t>‹#›</a:t>
            </a:fld>
            <a:endParaRPr lang="en-US" dirty="0"/>
          </a:p>
        </p:txBody>
      </p:sp>
    </p:spTree>
    <p:extLst>
      <p:ext uri="{BB962C8B-B14F-4D97-AF65-F5344CB8AC3E}">
        <p14:creationId xmlns:p14="http://schemas.microsoft.com/office/powerpoint/2010/main" val="618927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63C82-55CF-4881-B6C1-B5E5840B5B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38CAF7-2636-4676-8898-00683141FE3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8E95EB-5E0B-4169-AE71-A4503E206DA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C213DC-493C-4374-AA43-35EBB42E8ACC}"/>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D573310B-3EB9-4439-BB74-DA4BC96AE0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CB65FF7-098C-47AF-ACD9-0979A9A2A3D2}"/>
              </a:ext>
            </a:extLst>
          </p:cNvPr>
          <p:cNvSpPr>
            <a:spLocks noGrp="1"/>
          </p:cNvSpPr>
          <p:nvPr>
            <p:ph type="sldNum" sz="quarter" idx="12"/>
          </p:nvPr>
        </p:nvSpPr>
        <p:spPr/>
        <p:txBody>
          <a:bodyPr/>
          <a:lstStyle/>
          <a:p>
            <a:fld id="{65951318-6C01-480A-AD89-4E92EC0A9725}" type="slidenum">
              <a:rPr lang="en-US" smtClean="0"/>
              <a:t>‹#›</a:t>
            </a:fld>
            <a:endParaRPr lang="en-US" dirty="0"/>
          </a:p>
        </p:txBody>
      </p:sp>
    </p:spTree>
    <p:extLst>
      <p:ext uri="{BB962C8B-B14F-4D97-AF65-F5344CB8AC3E}">
        <p14:creationId xmlns:p14="http://schemas.microsoft.com/office/powerpoint/2010/main" val="50565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B3DB5-11F7-427C-9E91-5D58799B7A5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64A371-16C1-44CA-A38A-BE55967BAAAA}"/>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B7C915-820F-4DB0-8721-26E92E0E8FA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A3273E-687E-4BEB-B2DC-13619781CA85}"/>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B2F633-A1B0-4EEE-97C7-902B7A61C36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9179C2-5714-4690-9B93-69468A0C17BE}"/>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1430FE91-FF13-483E-ABCB-0153F7191DE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7D48E76-AFFF-436A-B67C-9EB07A875D17}"/>
              </a:ext>
            </a:extLst>
          </p:cNvPr>
          <p:cNvSpPr>
            <a:spLocks noGrp="1"/>
          </p:cNvSpPr>
          <p:nvPr>
            <p:ph type="sldNum" sz="quarter" idx="12"/>
          </p:nvPr>
        </p:nvSpPr>
        <p:spPr/>
        <p:txBody>
          <a:bodyPr/>
          <a:lstStyle/>
          <a:p>
            <a:fld id="{65951318-6C01-480A-AD89-4E92EC0A9725}" type="slidenum">
              <a:rPr lang="en-US" smtClean="0"/>
              <a:t>‹#›</a:t>
            </a:fld>
            <a:endParaRPr lang="en-US" dirty="0"/>
          </a:p>
        </p:txBody>
      </p:sp>
    </p:spTree>
    <p:extLst>
      <p:ext uri="{BB962C8B-B14F-4D97-AF65-F5344CB8AC3E}">
        <p14:creationId xmlns:p14="http://schemas.microsoft.com/office/powerpoint/2010/main" val="104310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ouble 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A84B8A-FD6E-44A5-99E0-EB1C31672849}"/>
              </a:ext>
            </a:extLst>
          </p:cNvPr>
          <p:cNvSpPr/>
          <p:nvPr userDrawn="1"/>
        </p:nvSpPr>
        <p:spPr>
          <a:xfrm>
            <a:off x="42111" y="0"/>
            <a:ext cx="9101890" cy="1284288"/>
          </a:xfrm>
          <a:prstGeom prst="rect">
            <a:avLst/>
          </a:prstGeom>
          <a:solidFill>
            <a:srgbClr val="1F3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83406" y="115410"/>
            <a:ext cx="8117681" cy="1027590"/>
          </a:xfrm>
        </p:spPr>
        <p:txBody>
          <a:bodyPr/>
          <a:lstStyle>
            <a:lvl1pPr>
              <a:defRPr sz="3400" b="1">
                <a:solidFill>
                  <a:schemeClr val="bg1"/>
                </a:solidFill>
                <a:latin typeface="Yu Gothic UI Semibold" panose="020B0700000000000000" pitchFamily="34" charset="-128"/>
                <a:ea typeface="Yu Gothic UI Semibold" panose="020B0700000000000000" pitchFamily="34" charset="-128"/>
              </a:defRPr>
            </a:lvl1pPr>
          </a:lstStyle>
          <a:p>
            <a:r>
              <a:rPr lang="en-US" dirty="0"/>
              <a:t>Click to edit Master title style</a:t>
            </a:r>
          </a:p>
        </p:txBody>
      </p:sp>
      <p:sp>
        <p:nvSpPr>
          <p:cNvPr id="5" name="Content Placeholder 4"/>
          <p:cNvSpPr>
            <a:spLocks noGrp="1"/>
          </p:cNvSpPr>
          <p:nvPr>
            <p:ph sz="quarter" idx="10"/>
          </p:nvPr>
        </p:nvSpPr>
        <p:spPr>
          <a:xfrm>
            <a:off x="583407" y="1600201"/>
            <a:ext cx="8117681" cy="4468813"/>
          </a:xfrm>
        </p:spPr>
        <p:txBody>
          <a:bodyPr/>
          <a:lstStyle>
            <a:lvl1pPr marL="228600" indent="-228600">
              <a:buFont typeface="Arial" panose="020B0604020202020204" pitchFamily="34" charset="0"/>
              <a:buChar char="•"/>
              <a:defRPr sz="2600">
                <a:latin typeface="Yu Gothic Medium" panose="020B0500000000000000" pitchFamily="34" charset="-128"/>
                <a:ea typeface="Yu Gothic Medium" panose="020B0500000000000000" pitchFamily="34" charset="-128"/>
              </a:defRPr>
            </a:lvl1pPr>
            <a:lvl2pPr marL="685800" indent="-228600">
              <a:buFont typeface="Arial" panose="020B0604020202020204" pitchFamily="34" charset="0"/>
              <a:buChar char="•"/>
              <a:defRPr sz="2200">
                <a:latin typeface="Yu Gothic Medium" panose="020B0500000000000000" pitchFamily="34" charset="-128"/>
                <a:ea typeface="Yu Gothic Medium" panose="020B0500000000000000" pitchFamily="34" charset="-128"/>
              </a:defRPr>
            </a:lvl2pPr>
            <a:lvl3pPr>
              <a:defRPr sz="2000">
                <a:latin typeface="Yu Gothic Medium" panose="020B0500000000000000" pitchFamily="34" charset="-128"/>
                <a:ea typeface="Yu Gothic Medium" panose="020B0500000000000000" pitchFamily="34" charset="-128"/>
              </a:defRPr>
            </a:lvl3pPr>
            <a:lvl4pPr>
              <a:defRPr>
                <a:latin typeface="Yu Gothic Medium" panose="020B0500000000000000" pitchFamily="34" charset="-128"/>
                <a:ea typeface="Yu Gothic Medium" panose="020B0500000000000000" pitchFamily="34" charset="-128"/>
              </a:defRPr>
            </a:lvl4pPr>
            <a:lvl5pPr>
              <a:defRPr>
                <a:latin typeface="Yu Gothic Medium" panose="020B0500000000000000" pitchFamily="34" charset="-128"/>
                <a:ea typeface="Yu Gothic Medium" panose="020B0500000000000000" pitchFamily="34"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7763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781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0932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819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2508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443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3275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9644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767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493169" y="365125"/>
            <a:ext cx="6262688"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a:p>
        </p:txBody>
      </p:sp>
      <p:sp>
        <p:nvSpPr>
          <p:cNvPr id="1027" name="Text Placeholder 2"/>
          <p:cNvSpPr>
            <a:spLocks noGrp="1"/>
          </p:cNvSpPr>
          <p:nvPr>
            <p:ph type="body" idx="1"/>
          </p:nvPr>
        </p:nvSpPr>
        <p:spPr bwMode="auto">
          <a:xfrm>
            <a:off x="2493169" y="2879725"/>
            <a:ext cx="6262688"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spTree>
    <p:extLst>
      <p:ext uri="{BB962C8B-B14F-4D97-AF65-F5344CB8AC3E}">
        <p14:creationId xmlns:p14="http://schemas.microsoft.com/office/powerpoint/2010/main" val="58046332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Lst>
  <p:hf hdr="0" ftr="0" dt="0"/>
  <p:txStyles>
    <p:titleStyle>
      <a:lvl1pPr algn="l"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algn="l" rtl="0" eaLnBrk="1" fontAlgn="base" hangingPunct="1">
        <a:lnSpc>
          <a:spcPct val="90000"/>
        </a:lnSpc>
        <a:spcBef>
          <a:spcPts val="750"/>
        </a:spcBef>
        <a:spcAft>
          <a:spcPct val="0"/>
        </a:spcAft>
        <a:buFont typeface="Arial" panose="020B0604020202020204" pitchFamily="34" charset="0"/>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hyperlink" Target="http://www.samhsa.gov/workplace/resources/drug-testing/certified-lab-lis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2.jp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g"/><Relationship Id="rId4" Type="http://schemas.openxmlformats.org/officeDocument/2006/relationships/image" Target="../media/image13.jpg"/><Relationship Id="rId9"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chart" Target="../charts/chart2.xm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samhsa.gov/workplace/workplace-programs"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6.xml"/><Relationship Id="rId1" Type="http://schemas.openxmlformats.org/officeDocument/2006/relationships/slideLayout" Target="../slideLayouts/slideLayout10.xml"/><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s://www.opm.gov/FAQs/topic/telework/index.aspx?start=0" TargetMode="External"/><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image" Target="../media/image39.png"/><Relationship Id="rId5" Type="http://schemas.openxmlformats.org/officeDocument/2006/relationships/image" Target="../media/image38.jpg"/><Relationship Id="rId4" Type="http://schemas.openxmlformats.org/officeDocument/2006/relationships/image" Target="../media/image37.gif"/></Relationships>
</file>

<file path=ppt/slides/_rels/slide32.xml.rels><?xml version="1.0" encoding="UTF-8" standalone="yes"?>
<Relationships xmlns="http://schemas.openxmlformats.org/package/2006/relationships"><Relationship Id="rId8" Type="http://schemas.openxmlformats.org/officeDocument/2006/relationships/hyperlink" Target="http://www.samhsa.gov/sites/default/files/workplace/ModelPlan508.pdf" TargetMode="External"/><Relationship Id="rId3" Type="http://schemas.openxmlformats.org/officeDocument/2006/relationships/hyperlink" Target="https://www.samhsa.gov/workplace" TargetMode="External"/><Relationship Id="rId7" Type="http://schemas.openxmlformats.org/officeDocument/2006/relationships/hyperlink" Target="https://www.samhsa.gov/sites/default/files/programs_campaigns/division_workplace_programs/final-mg-oral-fluid.pdf" TargetMode="External"/><Relationship Id="rId2" Type="http://schemas.openxmlformats.org/officeDocument/2006/relationships/notesSlide" Target="../notesSlides/notesSlide31.xml"/><Relationship Id="rId1" Type="http://schemas.openxmlformats.org/officeDocument/2006/relationships/slideLayout" Target="../slideLayouts/slideLayout10.xml"/><Relationship Id="rId6" Type="http://schemas.openxmlformats.org/officeDocument/2006/relationships/hyperlink" Target="https://www.samhsa.gov/sites/default/files/workplace/frn_vol_82_7920_.pdf" TargetMode="External"/><Relationship Id="rId5" Type="http://schemas.openxmlformats.org/officeDocument/2006/relationships/hyperlink" Target="http://www.samhsa.gov/sites/default/files/workplace/public_law_100.pdf" TargetMode="External"/><Relationship Id="rId4" Type="http://schemas.openxmlformats.org/officeDocument/2006/relationships/hyperlink" Target="http://www.samhsa.gov/sites/default/files/executive_order.pdf" TargetMode="External"/><Relationship Id="rId9" Type="http://schemas.openxmlformats.org/officeDocument/2006/relationships/hyperlink" Target="https://www.samhsa.gov/sites/default/files/workplace/09-2013-guidance-selection-tdps-2-13-17.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Hyden.Shen@samhsa.hhs.gov"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mailto:Anastasia.Donovan@samhsa.hhs.gov"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5"/>
          <p:cNvSpPr>
            <a:spLocks noGrp="1"/>
          </p:cNvSpPr>
          <p:nvPr>
            <p:ph type="ctrTitle"/>
          </p:nvPr>
        </p:nvSpPr>
        <p:spPr>
          <a:xfrm>
            <a:off x="1992313" y="2778125"/>
            <a:ext cx="7315200" cy="2819400"/>
          </a:xfrm>
        </p:spPr>
        <p:txBody>
          <a:bodyPr>
            <a:normAutofit/>
          </a:bodyPr>
          <a:lstStyle/>
          <a:p>
            <a:pPr algn="ctr" eaLnBrk="1" hangingPunct="1">
              <a:tabLst>
                <a:tab pos="571500" algn="l"/>
              </a:tabLst>
            </a:pPr>
            <a:r>
              <a:rPr lang="en-US" b="1" dirty="0">
                <a:solidFill>
                  <a:schemeClr val="bg1"/>
                </a:solidFill>
              </a:rPr>
              <a:t>   Federal Drug-Free Workplace Program</a:t>
            </a:r>
            <a:br>
              <a:rPr lang="en-US" b="1" dirty="0">
                <a:solidFill>
                  <a:schemeClr val="bg1"/>
                </a:solidFill>
              </a:rPr>
            </a:br>
            <a:r>
              <a:rPr lang="en-US" b="1" dirty="0">
                <a:solidFill>
                  <a:schemeClr val="bg1"/>
                </a:solidFill>
              </a:rPr>
              <a:t>  Briefing </a:t>
            </a:r>
            <a:br>
              <a:rPr lang="en-US" b="1" dirty="0">
                <a:solidFill>
                  <a:schemeClr val="bg1"/>
                </a:solidFill>
              </a:rPr>
            </a:br>
            <a:br>
              <a:rPr lang="en-US" b="1" dirty="0">
                <a:solidFill>
                  <a:schemeClr val="bg1"/>
                </a:solidFill>
              </a:rPr>
            </a:br>
            <a:r>
              <a:rPr lang="en-US" b="1" dirty="0">
                <a:solidFill>
                  <a:schemeClr val="bg1"/>
                </a:solidFill>
              </a:rPr>
              <a:t>Missile Defense Agency</a:t>
            </a:r>
            <a:br>
              <a:rPr lang="en-US" b="1" dirty="0">
                <a:solidFill>
                  <a:schemeClr val="bg1"/>
                </a:solidFill>
              </a:rPr>
            </a:br>
            <a:r>
              <a:rPr lang="en-US" b="1" dirty="0">
                <a:solidFill>
                  <a:schemeClr val="bg1"/>
                </a:solidFill>
              </a:rPr>
              <a:t>October 26, 2021</a:t>
            </a:r>
            <a:br>
              <a:rPr lang="en-US" b="1" dirty="0">
                <a:solidFill>
                  <a:schemeClr val="bg1"/>
                </a:solidFill>
              </a:rPr>
            </a:br>
            <a:endParaRPr lang="en-US" i="1" dirty="0">
              <a:solidFill>
                <a:schemeClr val="bg1"/>
              </a:solidFill>
            </a:endParaRPr>
          </a:p>
        </p:txBody>
      </p:sp>
      <p:sp>
        <p:nvSpPr>
          <p:cNvPr id="12293" name="Subtitle 6"/>
          <p:cNvSpPr txBox="1">
            <a:spLocks/>
          </p:cNvSpPr>
          <p:nvPr/>
        </p:nvSpPr>
        <p:spPr bwMode="auto">
          <a:xfrm>
            <a:off x="129746" y="5646953"/>
            <a:ext cx="464819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b="1" dirty="0">
                <a:latin typeface="+mn-lt"/>
              </a:rPr>
              <a:t>Hyden S. Shen and Anastasia Donovan </a:t>
            </a:r>
          </a:p>
          <a:p>
            <a:pPr algn="ctr" eaLnBrk="1" hangingPunct="1"/>
            <a:r>
              <a:rPr lang="en-US" b="1" dirty="0">
                <a:latin typeface="+mn-lt"/>
              </a:rPr>
              <a:t>Federal Drug-Free Workplace Program</a:t>
            </a:r>
          </a:p>
          <a:p>
            <a:pPr algn="ctr" eaLnBrk="1" hangingPunct="1"/>
            <a:r>
              <a:rPr lang="en-US" b="1" dirty="0">
                <a:latin typeface="+mn-lt"/>
              </a:rPr>
              <a:t>Department of Health and Human Services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04800"/>
            <a:ext cx="8458200" cy="2057400"/>
          </a:xfrm>
          <a:prstGeom prst="rect">
            <a:avLst/>
          </a:prstGeom>
        </p:spPr>
      </p:pic>
    </p:spTree>
    <p:extLst>
      <p:ext uri="{BB962C8B-B14F-4D97-AF65-F5344CB8AC3E}">
        <p14:creationId xmlns:p14="http://schemas.microsoft.com/office/powerpoint/2010/main" val="1241577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81100" y="0"/>
            <a:ext cx="6781800" cy="914400"/>
          </a:xfrm>
        </p:spPr>
        <p:txBody>
          <a:bodyPr/>
          <a:lstStyle/>
          <a:p>
            <a:pPr algn="ctr"/>
            <a:r>
              <a:rPr lang="en-US" sz="3600" b="1" dirty="0">
                <a:solidFill>
                  <a:schemeClr val="bg1"/>
                </a:solidFill>
              </a:rPr>
              <a:t>Types of Drug Testing</a:t>
            </a:r>
          </a:p>
        </p:txBody>
      </p:sp>
      <p:sp>
        <p:nvSpPr>
          <p:cNvPr id="3" name="Content Placeholder 2"/>
          <p:cNvSpPr>
            <a:spLocks noGrp="1"/>
          </p:cNvSpPr>
          <p:nvPr>
            <p:ph idx="4294967295"/>
          </p:nvPr>
        </p:nvSpPr>
        <p:spPr>
          <a:xfrm>
            <a:off x="117018" y="1507600"/>
            <a:ext cx="9026981" cy="3859213"/>
          </a:xfrm>
        </p:spPr>
        <p:txBody>
          <a:bodyPr/>
          <a:lstStyle/>
          <a:p>
            <a:pPr marL="740664" indent="-283464">
              <a:spcBef>
                <a:spcPct val="0"/>
              </a:spcBef>
              <a:spcAft>
                <a:spcPts val="0"/>
              </a:spcAft>
              <a:buFont typeface="Wingdings" panose="05000000000000000000" pitchFamily="2" charset="2"/>
              <a:buChar char="§"/>
              <a:defRPr/>
            </a:pPr>
            <a:endParaRPr lang="en-US" sz="2000" dirty="0">
              <a:cs typeface="Arial" charset="0"/>
            </a:endParaRPr>
          </a:p>
          <a:p>
            <a:pPr marL="457200" lvl="1" indent="-457200">
              <a:lnSpc>
                <a:spcPct val="80000"/>
              </a:lnSpc>
              <a:spcAft>
                <a:spcPts val="600"/>
              </a:spcAft>
              <a:defRPr/>
            </a:pPr>
            <a:r>
              <a:rPr lang="en-US" sz="3200" dirty="0"/>
              <a:t>Applicant </a:t>
            </a:r>
          </a:p>
          <a:p>
            <a:pPr marL="457200" lvl="1" indent="-457200">
              <a:lnSpc>
                <a:spcPct val="80000"/>
              </a:lnSpc>
              <a:spcAft>
                <a:spcPts val="600"/>
              </a:spcAft>
              <a:defRPr/>
            </a:pPr>
            <a:r>
              <a:rPr lang="en-US" sz="3200" dirty="0"/>
              <a:t>Reasonable Suspicion </a:t>
            </a:r>
          </a:p>
          <a:p>
            <a:pPr marL="457200" lvl="1" indent="-457200">
              <a:lnSpc>
                <a:spcPct val="80000"/>
              </a:lnSpc>
              <a:spcAft>
                <a:spcPts val="600"/>
              </a:spcAft>
              <a:defRPr/>
            </a:pPr>
            <a:r>
              <a:rPr lang="en-US" sz="3200" dirty="0"/>
              <a:t>Post Accident </a:t>
            </a:r>
          </a:p>
          <a:p>
            <a:pPr marL="457200" lvl="1" indent="-457200">
              <a:lnSpc>
                <a:spcPct val="80000"/>
              </a:lnSpc>
              <a:spcAft>
                <a:spcPts val="600"/>
              </a:spcAft>
              <a:defRPr/>
            </a:pPr>
            <a:r>
              <a:rPr lang="en-US" sz="3200" dirty="0"/>
              <a:t>Follow-up - Counseling </a:t>
            </a:r>
            <a:br>
              <a:rPr lang="en-US" sz="3200" dirty="0"/>
            </a:br>
            <a:r>
              <a:rPr lang="en-US" sz="3200" dirty="0"/>
              <a:t>or Rehabilitation</a:t>
            </a:r>
          </a:p>
          <a:p>
            <a:pPr marL="457200" lvl="1" indent="-457200">
              <a:lnSpc>
                <a:spcPct val="80000"/>
              </a:lnSpc>
              <a:spcAft>
                <a:spcPts val="600"/>
              </a:spcAft>
              <a:defRPr/>
            </a:pPr>
            <a:r>
              <a:rPr lang="en-US" sz="3200" dirty="0"/>
              <a:t>Voluntary </a:t>
            </a:r>
          </a:p>
          <a:p>
            <a:pPr marL="457200" lvl="1" indent="-457200">
              <a:lnSpc>
                <a:spcPct val="80000"/>
              </a:lnSpc>
              <a:spcAft>
                <a:spcPts val="600"/>
              </a:spcAft>
              <a:defRPr/>
            </a:pPr>
            <a:r>
              <a:rPr lang="en-US" sz="3200" dirty="0"/>
              <a:t>Random - Testing Designated Positions (TDPs) only</a:t>
            </a:r>
          </a:p>
          <a:p>
            <a:pPr>
              <a:buFont typeface="Wingdings" panose="05000000000000000000" pitchFamily="2" charset="2"/>
              <a:buChar char="§"/>
            </a:pP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808546"/>
            <a:ext cx="3505200" cy="2332407"/>
          </a:xfrm>
          <a:prstGeom prst="rect">
            <a:avLst/>
          </a:prstGeom>
        </p:spPr>
      </p:pic>
      <p:sp>
        <p:nvSpPr>
          <p:cNvPr id="5" name="Slide Number Placeholder 5"/>
          <p:cNvSpPr>
            <a:spLocks noGrp="1"/>
          </p:cNvSpPr>
          <p:nvPr>
            <p:ph type="sldNum" sz="quarter" idx="12"/>
          </p:nvPr>
        </p:nvSpPr>
        <p:spPr>
          <a:xfrm>
            <a:off x="8726904" y="938048"/>
            <a:ext cx="685800" cy="365125"/>
          </a:xfr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5A2A4501-83FF-49AF-AF1A-8AEBFA4632B2}" type="slidenum">
              <a:rPr lang="en-US" smtClean="0"/>
              <a:pPr>
                <a:defRPr/>
              </a:pPr>
              <a:t>10</a:t>
            </a:fld>
            <a:endParaRPr lang="en-US" dirty="0"/>
          </a:p>
        </p:txBody>
      </p:sp>
    </p:spTree>
    <p:extLst>
      <p:ext uri="{BB962C8B-B14F-4D97-AF65-F5344CB8AC3E}">
        <p14:creationId xmlns:p14="http://schemas.microsoft.com/office/powerpoint/2010/main" val="161738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1"/>
            <a:ext cx="8686800" cy="889000"/>
          </a:xfrm>
        </p:spPr>
        <p:txBody>
          <a:bodyPr/>
          <a:lstStyle/>
          <a:p>
            <a:pPr algn="ctr"/>
            <a:r>
              <a:rPr lang="en-US" sz="3600" b="1" dirty="0">
                <a:solidFill>
                  <a:schemeClr val="bg1"/>
                </a:solidFill>
              </a:rPr>
              <a:t>What is a random testing program?*</a:t>
            </a:r>
          </a:p>
        </p:txBody>
      </p:sp>
      <p:sp>
        <p:nvSpPr>
          <p:cNvPr id="3" name="Content Placeholder 2"/>
          <p:cNvSpPr>
            <a:spLocks noGrp="1"/>
          </p:cNvSpPr>
          <p:nvPr>
            <p:ph idx="4294967295"/>
          </p:nvPr>
        </p:nvSpPr>
        <p:spPr>
          <a:xfrm>
            <a:off x="419100" y="1524000"/>
            <a:ext cx="8305800" cy="4495800"/>
          </a:xfrm>
        </p:spPr>
        <p:txBody>
          <a:bodyPr/>
          <a:lstStyle/>
          <a:p>
            <a:pPr marL="0" indent="0">
              <a:buNone/>
            </a:pPr>
            <a:r>
              <a:rPr lang="en-US" sz="3000" dirty="0"/>
              <a:t>The unscheduled, unannounced drug testing process imposed without individualized suspicion, designed to ensure that selections are made in a nondiscriminatory manner.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r>
              <a:rPr lang="en-US" sz="2400" dirty="0"/>
              <a:t>Only applies to Testing Designated Positions </a:t>
            </a:r>
          </a:p>
          <a:p>
            <a:endParaRPr lang="en-US" sz="2400" dirty="0"/>
          </a:p>
        </p:txBody>
      </p:sp>
      <p:pic>
        <p:nvPicPr>
          <p:cNvPr id="1026" name="Picture 2" descr="C:\Users\hyden.shen\AppData\Local\Microsoft\Windows\Temporary Internet Files\Content.IE5\PFWU3OOH\dice-whit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3581400"/>
            <a:ext cx="2489200" cy="14224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p:cNvSpPr>
            <a:spLocks noGrp="1"/>
          </p:cNvSpPr>
          <p:nvPr>
            <p:ph type="sldNum" sz="quarter" idx="12"/>
          </p:nvPr>
        </p:nvSpPr>
        <p:spPr>
          <a:xfrm>
            <a:off x="8714872" y="950080"/>
            <a:ext cx="685800" cy="365125"/>
          </a:xfr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5A2A4501-83FF-49AF-AF1A-8AEBFA4632B2}" type="slidenum">
              <a:rPr lang="en-US" smtClean="0"/>
              <a:pPr>
                <a:defRPr/>
              </a:pPr>
              <a:t>11</a:t>
            </a:fld>
            <a:endParaRPr lang="en-US" dirty="0"/>
          </a:p>
        </p:txBody>
      </p:sp>
    </p:spTree>
    <p:extLst>
      <p:ext uri="{BB962C8B-B14F-4D97-AF65-F5344CB8AC3E}">
        <p14:creationId xmlns:p14="http://schemas.microsoft.com/office/powerpoint/2010/main" val="1282708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D07D4089-40B5-457D-927F-16367A53BB79}" type="slidenum">
              <a:rPr lang="en-US" smtClean="0"/>
              <a:pPr/>
              <a:t>12</a:t>
            </a:fld>
            <a:endParaRPr lang="en-US" dirty="0"/>
          </a:p>
        </p:txBody>
      </p:sp>
      <p:sp>
        <p:nvSpPr>
          <p:cNvPr id="8" name="TextBox 7"/>
          <p:cNvSpPr txBox="1"/>
          <p:nvPr/>
        </p:nvSpPr>
        <p:spPr>
          <a:xfrm>
            <a:off x="-20782" y="147965"/>
            <a:ext cx="9144000" cy="646331"/>
          </a:xfrm>
          <a:prstGeom prst="rect">
            <a:avLst/>
          </a:prstGeom>
          <a:noFill/>
        </p:spPr>
        <p:txBody>
          <a:bodyPr wrap="square">
            <a:spAutoFit/>
          </a:bodyPr>
          <a:lstStyle/>
          <a:p>
            <a:pPr algn="ctr">
              <a:defRPr/>
            </a:pPr>
            <a:r>
              <a:rPr lang="en-US" sz="3600" b="1" dirty="0">
                <a:solidFill>
                  <a:schemeClr val="bg1"/>
                </a:solidFill>
                <a:latin typeface="+mj-lt"/>
                <a:cs typeface="Arial" panose="020B0604020202020204" pitchFamily="34" charset="0"/>
              </a:rPr>
              <a:t>National Laboratory Certification Program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70" y="935440"/>
            <a:ext cx="9245803" cy="5845512"/>
          </a:xfrm>
          <a:prstGeom prst="rect">
            <a:avLst/>
          </a:prstGeom>
        </p:spPr>
      </p:pic>
      <p:sp>
        <p:nvSpPr>
          <p:cNvPr id="7" name="Rectangle 6"/>
          <p:cNvSpPr/>
          <p:nvPr/>
        </p:nvSpPr>
        <p:spPr>
          <a:xfrm>
            <a:off x="4613479" y="1124675"/>
            <a:ext cx="4113276" cy="4944430"/>
          </a:xfrm>
          <a:prstGeom prst="rect">
            <a:avLst/>
          </a:prstGeom>
        </p:spPr>
        <p:txBody>
          <a:bodyPr wrap="square">
            <a:spAutoFit/>
          </a:bodyPr>
          <a:lstStyle/>
          <a:p>
            <a:pPr lvl="1" indent="-457200">
              <a:spcBef>
                <a:spcPct val="20000"/>
              </a:spcBef>
              <a:buFont typeface="Arial" panose="020B0604020202020204" pitchFamily="34" charset="0"/>
              <a:buChar char="•"/>
              <a:defRPr/>
            </a:pPr>
            <a:r>
              <a:rPr lang="en-US" sz="2800" dirty="0">
                <a:latin typeface="+mn-lt"/>
                <a:cs typeface="Arial" panose="020B0604020202020204" pitchFamily="34" charset="0"/>
              </a:rPr>
              <a:t>All DFWP drug tests are sent to HHS certified laboratories*</a:t>
            </a:r>
          </a:p>
          <a:p>
            <a:pPr marL="0" lvl="1">
              <a:spcBef>
                <a:spcPts val="0"/>
              </a:spcBef>
              <a:defRPr/>
            </a:pPr>
            <a:r>
              <a:rPr lang="en-US" sz="2400" dirty="0">
                <a:latin typeface="+mn-lt"/>
                <a:cs typeface="Arial" panose="020B0604020202020204" pitchFamily="34" charset="0"/>
              </a:rPr>
              <a:t> </a:t>
            </a:r>
            <a:endParaRPr lang="en-US" sz="1100" dirty="0">
              <a:latin typeface="+mn-lt"/>
              <a:cs typeface="Arial" panose="020B0604020202020204" pitchFamily="34" charset="0"/>
            </a:endParaRPr>
          </a:p>
          <a:p>
            <a:pPr lvl="1" indent="-457200">
              <a:spcBef>
                <a:spcPct val="20000"/>
              </a:spcBef>
              <a:buFont typeface="Arial" panose="020B0604020202020204" pitchFamily="34" charset="0"/>
              <a:buChar char="•"/>
              <a:defRPr/>
            </a:pPr>
            <a:r>
              <a:rPr lang="en-US" sz="2800" dirty="0">
                <a:latin typeface="+mn-lt"/>
                <a:cs typeface="Arial" panose="020B0604020202020204" pitchFamily="34" charset="0"/>
              </a:rPr>
              <a:t>Ensures standardization and consistency throughout the laboratory testing program</a:t>
            </a:r>
          </a:p>
          <a:p>
            <a:pPr marL="342900" indent="-342900">
              <a:lnSpc>
                <a:spcPct val="150000"/>
              </a:lnSpc>
              <a:buFont typeface="Arial" panose="020B0604020202020204" pitchFamily="34" charset="0"/>
              <a:buChar char="•"/>
            </a:pPr>
            <a:endParaRPr lang="en-US" sz="2000" dirty="0">
              <a:latin typeface="+mn-lt"/>
              <a:cs typeface="Arial" panose="020B0604020202020204" pitchFamily="34" charset="0"/>
            </a:endParaRPr>
          </a:p>
          <a:p>
            <a:pPr marL="342900" indent="-342900">
              <a:lnSpc>
                <a:spcPct val="150000"/>
              </a:lnSpc>
              <a:buFont typeface="Arial" panose="020B0604020202020204" pitchFamily="34" charset="0"/>
              <a:buChar char="•"/>
            </a:pPr>
            <a:endParaRPr lang="en-US" sz="2000" dirty="0">
              <a:latin typeface="+mn-lt"/>
              <a:cs typeface="Arial" panose="020B0604020202020204" pitchFamily="34" charset="0"/>
            </a:endParaRPr>
          </a:p>
        </p:txBody>
      </p:sp>
      <p:sp>
        <p:nvSpPr>
          <p:cNvPr id="9" name="TextBox 8"/>
          <p:cNvSpPr txBox="1"/>
          <p:nvPr/>
        </p:nvSpPr>
        <p:spPr>
          <a:xfrm>
            <a:off x="3399100" y="5393414"/>
            <a:ext cx="5694218" cy="1323439"/>
          </a:xfrm>
          <a:prstGeom prst="rect">
            <a:avLst/>
          </a:prstGeom>
          <a:noFill/>
        </p:spPr>
        <p:txBody>
          <a:bodyPr wrap="square" rtlCol="0">
            <a:spAutoFit/>
          </a:bodyPr>
          <a:lstStyle/>
          <a:p>
            <a:r>
              <a:rPr lang="en-US" sz="2000" dirty="0">
                <a:solidFill>
                  <a:srgbClr val="1E384C"/>
                </a:solidFill>
                <a:latin typeface="Arial" panose="020B0604020202020204" pitchFamily="34" charset="0"/>
                <a:cs typeface="Arial" panose="020B0604020202020204" pitchFamily="34" charset="0"/>
              </a:rPr>
              <a:t>* </a:t>
            </a:r>
            <a:r>
              <a:rPr lang="en-US" sz="2000" dirty="0">
                <a:solidFill>
                  <a:srgbClr val="1E384C"/>
                </a:solidFill>
                <a:cs typeface="Arial" panose="020B0604020202020204" pitchFamily="34" charset="0"/>
              </a:rPr>
              <a:t>HHS Certified Laboratory List: </a:t>
            </a:r>
            <a:r>
              <a:rPr lang="en-US" sz="2000" dirty="0">
                <a:cs typeface="Arial" panose="020B0604020202020204" pitchFamily="34" charset="0"/>
                <a:hlinkClick r:id="rId4"/>
              </a:rPr>
              <a:t>http://www.samhsa.gov/workplace/resources/drug-testing/certified-lab-list</a:t>
            </a:r>
            <a:endParaRPr lang="en-US" sz="2000" dirty="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2979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
            <a:ext cx="8229600" cy="914400"/>
          </a:xfrm>
        </p:spPr>
        <p:txBody>
          <a:bodyPr/>
          <a:lstStyle/>
          <a:p>
            <a:pPr algn="ctr"/>
            <a:r>
              <a:rPr lang="en-US" sz="3600" b="1" dirty="0">
                <a:solidFill>
                  <a:schemeClr val="bg1"/>
                </a:solidFill>
              </a:rPr>
              <a:t>Subversion Products</a:t>
            </a:r>
          </a:p>
        </p:txBody>
      </p:sp>
      <p:sp>
        <p:nvSpPr>
          <p:cNvPr id="5" name="Content Placeholder 4"/>
          <p:cNvSpPr>
            <a:spLocks noGrp="1"/>
          </p:cNvSpPr>
          <p:nvPr>
            <p:ph idx="4294967295"/>
          </p:nvPr>
        </p:nvSpPr>
        <p:spPr>
          <a:xfrm>
            <a:off x="342900" y="1371600"/>
            <a:ext cx="8458200" cy="5410200"/>
          </a:xfrm>
        </p:spPr>
        <p:txBody>
          <a:bodyPr/>
          <a:lstStyle/>
          <a:p>
            <a:pPr marL="0" indent="0">
              <a:spcBef>
                <a:spcPts val="0"/>
              </a:spcBef>
              <a:buNone/>
            </a:pPr>
            <a:r>
              <a:rPr lang="en-US" sz="3200" b="1" dirty="0"/>
              <a:t>Three categories:</a:t>
            </a:r>
          </a:p>
          <a:p>
            <a:pPr marL="0" indent="0">
              <a:spcBef>
                <a:spcPts val="0"/>
              </a:spcBef>
              <a:buNone/>
            </a:pPr>
            <a:endParaRPr lang="en-US" sz="1400" b="1" dirty="0"/>
          </a:p>
          <a:p>
            <a:pPr lvl="1" indent="-457200">
              <a:spcBef>
                <a:spcPts val="0"/>
              </a:spcBef>
            </a:pPr>
            <a:r>
              <a:rPr lang="en-US" sz="2800" b="1" dirty="0"/>
              <a:t>Detoxifying Products</a:t>
            </a:r>
            <a:r>
              <a:rPr lang="en-US" sz="2800" dirty="0"/>
              <a:t> – Drinks or tablets taken before drug test to rid the body of drugs</a:t>
            </a:r>
          </a:p>
          <a:p>
            <a:pPr lvl="1" indent="-457200">
              <a:spcBef>
                <a:spcPts val="0"/>
              </a:spcBef>
              <a:buFont typeface="Wingdings" panose="05000000000000000000" pitchFamily="2" charset="2"/>
              <a:buChar char="§"/>
            </a:pPr>
            <a:endParaRPr lang="en-US" sz="2800" dirty="0"/>
          </a:p>
          <a:p>
            <a:pPr lvl="1" indent="-457200">
              <a:spcBef>
                <a:spcPts val="0"/>
              </a:spcBef>
            </a:pPr>
            <a:r>
              <a:rPr lang="en-US" sz="2800" b="1" dirty="0"/>
              <a:t>Substitution Products</a:t>
            </a:r>
            <a:r>
              <a:rPr lang="en-US" sz="2800" dirty="0"/>
              <a:t> – Synthetic clean urine used in place donor’s urine</a:t>
            </a:r>
          </a:p>
          <a:p>
            <a:pPr lvl="1" indent="-457200">
              <a:spcBef>
                <a:spcPts val="0"/>
              </a:spcBef>
              <a:buFont typeface="Wingdings" panose="05000000000000000000" pitchFamily="2" charset="2"/>
              <a:buChar char="§"/>
            </a:pPr>
            <a:endParaRPr lang="en-US" sz="2800" dirty="0"/>
          </a:p>
          <a:p>
            <a:pPr lvl="1" indent="-457200">
              <a:spcBef>
                <a:spcPts val="0"/>
              </a:spcBef>
            </a:pPr>
            <a:r>
              <a:rPr lang="en-US" sz="2800" b="1" dirty="0"/>
              <a:t>Adulterant Products</a:t>
            </a:r>
            <a:r>
              <a:rPr lang="en-US" sz="2800" dirty="0"/>
              <a:t> – Liquids, crystals, mouth wash, or gum used to alter donor’s specimen so that drugs are no longer detectable </a:t>
            </a:r>
          </a:p>
        </p:txBody>
      </p:sp>
      <p:sp>
        <p:nvSpPr>
          <p:cNvPr id="4" name="Slide Number Placeholder 5"/>
          <p:cNvSpPr>
            <a:spLocks noGrp="1"/>
          </p:cNvSpPr>
          <p:nvPr>
            <p:ph type="sldNum" sz="quarter" idx="12"/>
          </p:nvPr>
        </p:nvSpPr>
        <p:spPr>
          <a:xfrm>
            <a:off x="8714872" y="950080"/>
            <a:ext cx="685800" cy="365125"/>
          </a:xfr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5A2A4501-83FF-49AF-AF1A-8AEBFA4632B2}" type="slidenum">
              <a:rPr lang="en-US" smtClean="0"/>
              <a:pPr>
                <a:defRPr/>
              </a:pPr>
              <a:t>13</a:t>
            </a:fld>
            <a:endParaRPr lang="en-US" dirty="0"/>
          </a:p>
        </p:txBody>
      </p:sp>
    </p:spTree>
    <p:extLst>
      <p:ext uri="{BB962C8B-B14F-4D97-AF65-F5344CB8AC3E}">
        <p14:creationId xmlns:p14="http://schemas.microsoft.com/office/powerpoint/2010/main" val="2106362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564" y="910190"/>
            <a:ext cx="1936517" cy="345070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2075038"/>
            <a:ext cx="3573535" cy="2199706"/>
          </a:xfrm>
          <a:prstGeom prst="rect">
            <a:avLst/>
          </a:prstGeom>
          <a:scene3d>
            <a:camera prst="orthographicFront">
              <a:rot lat="21299992" lon="0" rev="0"/>
            </a:camera>
            <a:lightRig rig="threePt" dir="t"/>
          </a:scene3d>
        </p:spPr>
      </p:pic>
      <p:sp>
        <p:nvSpPr>
          <p:cNvPr id="2" name="Title 1"/>
          <p:cNvSpPr>
            <a:spLocks noGrp="1"/>
          </p:cNvSpPr>
          <p:nvPr>
            <p:ph type="title" idx="4294967295"/>
          </p:nvPr>
        </p:nvSpPr>
        <p:spPr>
          <a:xfrm>
            <a:off x="1" y="-1"/>
            <a:ext cx="9143999" cy="877889"/>
          </a:xfrm>
        </p:spPr>
        <p:txBody>
          <a:bodyPr/>
          <a:lstStyle/>
          <a:p>
            <a:pPr algn="ctr"/>
            <a:r>
              <a:rPr lang="en-US" sz="3600" b="1" dirty="0">
                <a:solidFill>
                  <a:schemeClr val="bg1"/>
                </a:solidFill>
              </a:rPr>
              <a:t>Subversion Product Examples</a:t>
            </a:r>
          </a:p>
        </p:txBody>
      </p:sp>
      <p:pic>
        <p:nvPicPr>
          <p:cNvPr id="8" name="Content Placeholder 3" descr="C:\Users\anastasia.donovan\Documents\Anastasia Donovan\Drug test adulterates and substitutes pictures\pictures\Dr%20Greens%20Mouthwash.jpg"/>
          <p:cNvPicPr>
            <a:picLocks noGrp="1"/>
          </p:cNvPicPr>
          <p:nvPr>
            <p:ph idx="4294967295"/>
          </p:nvPr>
        </p:nvPicPr>
        <p:blipFill rotWithShape="1">
          <a:blip r:embed="rId5">
            <a:extLst>
              <a:ext uri="{28A0092B-C50C-407E-A947-70E740481C1C}">
                <a14:useLocalDpi xmlns:a14="http://schemas.microsoft.com/office/drawing/2010/main" val="0"/>
              </a:ext>
            </a:extLst>
          </a:blip>
          <a:stretch/>
        </p:blipFill>
        <p:spPr bwMode="auto">
          <a:xfrm>
            <a:off x="52327" y="2824929"/>
            <a:ext cx="1651202" cy="2414795"/>
          </a:xfrm>
          <a:prstGeom prst="rect">
            <a:avLst/>
          </a:prstGeom>
          <a:noFill/>
          <a:ln>
            <a:noFill/>
          </a:ln>
        </p:spPr>
      </p:pic>
      <p:pic>
        <p:nvPicPr>
          <p:cNvPr id="7" name="Content Placeholder 3" descr="C:\Users\anastasia.donovan\Documents\Anastasia Donovan\Drug test adulterates and substitutes pictures\pictures\urine luck additive.png"/>
          <p:cNvPicPr>
            <a:picLocks noGrp="1"/>
          </p:cNvPicPr>
          <p:nvPr>
            <p:ph idx="4294967295"/>
          </p:nvPr>
        </p:nvPicPr>
        <p:blipFill>
          <a:blip r:embed="rId6" cstate="print">
            <a:extLst>
              <a:ext uri="{28A0092B-C50C-407E-A947-70E740481C1C}">
                <a14:useLocalDpi xmlns:a14="http://schemas.microsoft.com/office/drawing/2010/main" val="0"/>
              </a:ext>
            </a:extLst>
          </a:blip>
          <a:srcRect/>
          <a:stretch>
            <a:fillRect/>
          </a:stretch>
        </p:blipFill>
        <p:spPr bwMode="auto">
          <a:xfrm>
            <a:off x="-197196" y="337638"/>
            <a:ext cx="2286000" cy="3174771"/>
          </a:xfrm>
          <a:prstGeom prst="rect">
            <a:avLst/>
          </a:prstGeom>
          <a:noFill/>
          <a:ln>
            <a:noFill/>
          </a:ln>
        </p:spPr>
      </p:pic>
      <p:pic>
        <p:nvPicPr>
          <p:cNvPr id="9" name="Picture 8" descr="C:\Users\anastasia.donovan\Documents\Anastasia Donovan\Drug test adulterates and substitutes pictures\pictures\oral-clear.png"/>
          <p:cNvPicPr/>
          <p:nvPr/>
        </p:nvPicPr>
        <p:blipFill rotWithShape="1">
          <a:blip r:embed="rId7">
            <a:extLst>
              <a:ext uri="{28A0092B-C50C-407E-A947-70E740481C1C}">
                <a14:useLocalDpi xmlns:a14="http://schemas.microsoft.com/office/drawing/2010/main" val="0"/>
              </a:ext>
            </a:extLst>
          </a:blip>
          <a:srcRect l="2405" r="4270"/>
          <a:stretch/>
        </p:blipFill>
        <p:spPr bwMode="auto">
          <a:xfrm>
            <a:off x="4243327" y="1029920"/>
            <a:ext cx="3366210" cy="1131229"/>
          </a:xfrm>
          <a:prstGeom prst="rect">
            <a:avLst/>
          </a:prstGeom>
          <a:noFill/>
          <a:ln>
            <a:noFill/>
          </a:ln>
        </p:spPr>
      </p:pic>
      <p:pic>
        <p:nvPicPr>
          <p:cNvPr id="10" name="Picture 9" descr="C:\Users\anastasia.donovan\Documents\Anastasia Donovan\Drug test adulterates and substitutes pictures\pictures\Supreme Klean 1-Hour Fast Flush Capsules.jpg"/>
          <p:cNvPicPr/>
          <p:nvPr/>
        </p:nvPicPr>
        <p:blipFill rotWithShape="1">
          <a:blip r:embed="rId8">
            <a:extLst>
              <a:ext uri="{28A0092B-C50C-407E-A947-70E740481C1C}">
                <a14:useLocalDpi xmlns:a14="http://schemas.microsoft.com/office/drawing/2010/main" val="0"/>
              </a:ext>
            </a:extLst>
          </a:blip>
          <a:srcRect l="23171" t="3698" r="22949" b="4098"/>
          <a:stretch/>
        </p:blipFill>
        <p:spPr bwMode="auto">
          <a:xfrm>
            <a:off x="2491054" y="926436"/>
            <a:ext cx="1272746" cy="2199616"/>
          </a:xfrm>
          <a:prstGeom prst="rect">
            <a:avLst/>
          </a:prstGeom>
          <a:noFill/>
          <a:ln>
            <a:noFill/>
          </a:ln>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327" y="5312220"/>
            <a:ext cx="4191000" cy="1476375"/>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03497" y="4188839"/>
            <a:ext cx="1321108" cy="2476615"/>
          </a:xfrm>
          <a:prstGeom prst="rect">
            <a:avLst/>
          </a:prstGeom>
        </p:spPr>
      </p:pic>
      <p:pic>
        <p:nvPicPr>
          <p:cNvPr id="13" name="Picture 12" descr="C:\Users\anastasia.donovan\Documents\Anastasia Donovan\Drug test adulterates and substitutes pictures\pictures\10_day_detox_program toxin rid.jpg"/>
          <p:cNvPicPr/>
          <p:nvPr/>
        </p:nvPicPr>
        <p:blipFill>
          <a:blip r:embed="rId11">
            <a:extLst>
              <a:ext uri="{28A0092B-C50C-407E-A947-70E740481C1C}">
                <a14:useLocalDpi xmlns:a14="http://schemas.microsoft.com/office/drawing/2010/main" val="0"/>
              </a:ext>
            </a:extLst>
          </a:blip>
          <a:srcRect/>
          <a:stretch>
            <a:fillRect/>
          </a:stretch>
        </p:blipFill>
        <p:spPr bwMode="auto">
          <a:xfrm>
            <a:off x="6881063" y="4307046"/>
            <a:ext cx="2045839" cy="1785665"/>
          </a:xfrm>
          <a:prstGeom prst="rect">
            <a:avLst/>
          </a:prstGeom>
          <a:noFill/>
          <a:ln>
            <a:noFill/>
          </a:ln>
        </p:spPr>
      </p:pic>
      <p:sp>
        <p:nvSpPr>
          <p:cNvPr id="17" name="Slide Number Placeholder 5"/>
          <p:cNvSpPr>
            <a:spLocks noGrp="1"/>
          </p:cNvSpPr>
          <p:nvPr>
            <p:ph type="sldNum" sz="quarter" idx="12"/>
          </p:nvPr>
        </p:nvSpPr>
        <p:spPr>
          <a:xfrm>
            <a:off x="8738936" y="938048"/>
            <a:ext cx="685800" cy="365125"/>
          </a:xfr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5A2A4501-83FF-49AF-AF1A-8AEBFA4632B2}" type="slidenum">
              <a:rPr lang="en-US" smtClean="0"/>
              <a:pPr>
                <a:defRPr/>
              </a:pPr>
              <a:t>14</a:t>
            </a:fld>
            <a:endParaRPr lang="en-US" dirty="0"/>
          </a:p>
        </p:txBody>
      </p:sp>
      <p:pic>
        <p:nvPicPr>
          <p:cNvPr id="14" name="Picture 13" descr="C:\Users\anastasia.donovan\Documents\Anastasia Donovan\Drug test adulterates and substitutes pictures\upass%20full%20kit-228x228.png"/>
          <p:cNvPicPr/>
          <p:nvPr/>
        </p:nvPicPr>
        <p:blipFill>
          <a:blip r:embed="rId12">
            <a:extLst>
              <a:ext uri="{28A0092B-C50C-407E-A947-70E740481C1C}">
                <a14:useLocalDpi xmlns:a14="http://schemas.microsoft.com/office/drawing/2010/main" val="0"/>
              </a:ext>
            </a:extLst>
          </a:blip>
          <a:srcRect/>
          <a:stretch>
            <a:fillRect/>
          </a:stretch>
        </p:blipFill>
        <p:spPr bwMode="auto">
          <a:xfrm>
            <a:off x="4351912" y="4393199"/>
            <a:ext cx="1868966" cy="2395397"/>
          </a:xfrm>
          <a:prstGeom prst="rect">
            <a:avLst/>
          </a:prstGeom>
          <a:noFill/>
          <a:ln>
            <a:noFill/>
          </a:ln>
        </p:spPr>
      </p:pic>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03529" y="3160448"/>
            <a:ext cx="2355084" cy="2115524"/>
          </a:xfrm>
          <a:prstGeom prst="rect">
            <a:avLst/>
          </a:prstGeom>
        </p:spPr>
      </p:pic>
    </p:spTree>
    <p:extLst>
      <p:ext uri="{BB962C8B-B14F-4D97-AF65-F5344CB8AC3E}">
        <p14:creationId xmlns:p14="http://schemas.microsoft.com/office/powerpoint/2010/main" val="1549775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duotone>
              <a:schemeClr val="bg2">
                <a:shade val="45000"/>
                <a:satMod val="135000"/>
              </a:schemeClr>
              <a:prstClr val="white"/>
            </a:duotone>
            <a:alphaModFix amt="36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b="11520"/>
          <a:stretch/>
        </p:blipFill>
        <p:spPr>
          <a:xfrm>
            <a:off x="62630" y="1411123"/>
            <a:ext cx="9144000" cy="4829687"/>
          </a:xfrm>
          <a:prstGeom prst="rect">
            <a:avLst/>
          </a:prstGeom>
          <a:effectLst>
            <a:outerShdw dist="50800" sx="1000" sy="1000" algn="ctr" rotWithShape="0">
              <a:srgbClr val="000000"/>
            </a:outerShdw>
          </a:effectLst>
        </p:spPr>
      </p:pic>
      <p:sp>
        <p:nvSpPr>
          <p:cNvPr id="10" name="Content Placeholder 6"/>
          <p:cNvSpPr>
            <a:spLocks noGrp="1"/>
          </p:cNvSpPr>
          <p:nvPr>
            <p:ph sz="half" idx="4294967295"/>
          </p:nvPr>
        </p:nvSpPr>
        <p:spPr>
          <a:xfrm>
            <a:off x="457200" y="1219200"/>
            <a:ext cx="8229600" cy="4297363"/>
          </a:xfrm>
        </p:spPr>
        <p:txBody>
          <a:bodyPr>
            <a:normAutofit/>
          </a:bodyPr>
          <a:lstStyle/>
          <a:p>
            <a:pPr lvl="1" indent="-457200">
              <a:lnSpc>
                <a:spcPct val="150000"/>
              </a:lnSpc>
              <a:spcAft>
                <a:spcPts val="600"/>
              </a:spcAft>
            </a:pPr>
            <a:r>
              <a:rPr lang="en-US" altLang="en-US" sz="2800" dirty="0">
                <a:cs typeface="Arial" panose="020B0604020202020204" pitchFamily="34" charset="0"/>
              </a:rPr>
              <a:t>Licensed Physician – M.D. or Doctor of Osteopathy </a:t>
            </a:r>
          </a:p>
          <a:p>
            <a:pPr lvl="1" indent="-457200">
              <a:lnSpc>
                <a:spcPct val="150000"/>
              </a:lnSpc>
              <a:spcAft>
                <a:spcPts val="600"/>
              </a:spcAft>
            </a:pPr>
            <a:r>
              <a:rPr lang="en-US" altLang="en-US" sz="2800" dirty="0">
                <a:cs typeface="Arial" panose="020B0604020202020204" pitchFamily="34" charset="0"/>
              </a:rPr>
              <a:t>Knowledge of pharmacology and toxicology of illicit drugs</a:t>
            </a:r>
          </a:p>
          <a:p>
            <a:pPr lvl="1" indent="-457200">
              <a:lnSpc>
                <a:spcPct val="150000"/>
              </a:lnSpc>
              <a:spcAft>
                <a:spcPts val="600"/>
              </a:spcAft>
            </a:pPr>
            <a:r>
              <a:rPr lang="en-US" altLang="en-US" sz="2800" dirty="0">
                <a:cs typeface="Arial" panose="020B0604020202020204" pitchFamily="34" charset="0"/>
              </a:rPr>
              <a:t>Certified as a Medical Review Officer</a:t>
            </a:r>
          </a:p>
          <a:p>
            <a:pPr lvl="1" indent="-457200">
              <a:lnSpc>
                <a:spcPct val="150000"/>
              </a:lnSpc>
            </a:pPr>
            <a:r>
              <a:rPr lang="en-US" altLang="en-US" sz="2800" dirty="0">
                <a:cs typeface="Arial" panose="020B0604020202020204" pitchFamily="34" charset="0"/>
              </a:rPr>
              <a:t>Final say in determining positive drug test result</a:t>
            </a:r>
            <a:br>
              <a:rPr lang="en-US" altLang="en-US" dirty="0">
                <a:solidFill>
                  <a:srgbClr val="1F3A4D"/>
                </a:solidFill>
                <a:latin typeface="Arial" panose="020B0604020202020204" pitchFamily="34" charset="0"/>
                <a:cs typeface="Arial" panose="020B0604020202020204" pitchFamily="34" charset="0"/>
              </a:rPr>
            </a:br>
            <a:r>
              <a:rPr lang="en-US" altLang="en-US" dirty="0">
                <a:solidFill>
                  <a:srgbClr val="1F3A4D"/>
                </a:solidFill>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4294967295"/>
          </p:nvPr>
        </p:nvSpPr>
        <p:spPr/>
        <p:txBody>
          <a:bodyPr/>
          <a:lstStyle/>
          <a:p>
            <a:fld id="{D07D4089-40B5-457D-927F-16367A53BB79}" type="slidenum">
              <a:rPr lang="en-US" smtClean="0"/>
              <a:pPr/>
              <a:t>15</a:t>
            </a:fld>
            <a:endParaRPr lang="en-US" dirty="0"/>
          </a:p>
        </p:txBody>
      </p:sp>
      <p:sp>
        <p:nvSpPr>
          <p:cNvPr id="8" name="TextBox 7"/>
          <p:cNvSpPr txBox="1"/>
          <p:nvPr/>
        </p:nvSpPr>
        <p:spPr>
          <a:xfrm>
            <a:off x="0" y="108959"/>
            <a:ext cx="9144000" cy="646331"/>
          </a:xfrm>
          <a:prstGeom prst="rect">
            <a:avLst/>
          </a:prstGeom>
          <a:noFill/>
        </p:spPr>
        <p:txBody>
          <a:bodyPr wrap="square">
            <a:spAutoFit/>
          </a:bodyPr>
          <a:lstStyle/>
          <a:p>
            <a:pPr algn="ctr">
              <a:defRPr/>
            </a:pPr>
            <a:r>
              <a:rPr lang="en-US" altLang="en-US" sz="3600" b="1" dirty="0">
                <a:solidFill>
                  <a:schemeClr val="bg1"/>
                </a:solidFill>
                <a:latin typeface="+mj-lt"/>
                <a:cs typeface="Arial" panose="020B0604020202020204" pitchFamily="34" charset="0"/>
              </a:rPr>
              <a:t>Medical Review Officer</a:t>
            </a:r>
            <a:endParaRPr lang="en-US" sz="3600" b="1" dirty="0">
              <a:solidFill>
                <a:schemeClr val="bg1"/>
              </a:solidFill>
              <a:latin typeface="+mj-lt"/>
              <a:cs typeface="Arial" panose="020B0604020202020204" pitchFamily="34" charset="0"/>
            </a:endParaRPr>
          </a:p>
        </p:txBody>
      </p:sp>
      <p:sp>
        <p:nvSpPr>
          <p:cNvPr id="6" name="Slide Number Placeholder 5">
            <a:extLst>
              <a:ext uri="{FF2B5EF4-FFF2-40B4-BE49-F238E27FC236}">
                <a16:creationId xmlns:a16="http://schemas.microsoft.com/office/drawing/2014/main" id="{083887E1-1FAB-4A39-86FD-E0B9143C4412}"/>
              </a:ext>
            </a:extLst>
          </p:cNvPr>
          <p:cNvSpPr txBox="1">
            <a:spLocks/>
          </p:cNvSpPr>
          <p:nvPr/>
        </p:nvSpPr>
        <p:spPr>
          <a:xfrm>
            <a:off x="8726904" y="938048"/>
            <a:ext cx="685800" cy="365125"/>
          </a:xfr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5A2A4501-83FF-49AF-AF1A-8AEBFA4632B2}" type="slidenum">
              <a:rPr lang="en-US" smtClean="0"/>
              <a:pPr>
                <a:defRPr/>
              </a:pPr>
              <a:t>15</a:t>
            </a:fld>
            <a:endParaRPr lang="en-US" dirty="0"/>
          </a:p>
        </p:txBody>
      </p:sp>
    </p:spTree>
    <p:extLst>
      <p:ext uri="{BB962C8B-B14F-4D97-AF65-F5344CB8AC3E}">
        <p14:creationId xmlns:p14="http://schemas.microsoft.com/office/powerpoint/2010/main" val="508843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D07D4089-40B5-457D-927F-16367A53BB79}" type="slidenum">
              <a:rPr lang="en-US" smtClean="0"/>
              <a:pPr/>
              <a:t>16</a:t>
            </a:fld>
            <a:endParaRPr lang="en-US" dirty="0"/>
          </a:p>
        </p:txBody>
      </p:sp>
      <p:pic>
        <p:nvPicPr>
          <p:cNvPr id="12" name="Picture 2" descr="Up in Smoke"/>
          <p:cNvPicPr>
            <a:picLocks noChangeAspect="1" noChangeArrowheads="1"/>
          </p:cNvPicPr>
          <p:nvPr/>
        </p:nvPicPr>
        <p:blipFill>
          <a:blip r:embed="rId3" cstate="print"/>
          <a:srcRect/>
          <a:stretch>
            <a:fillRect/>
          </a:stretch>
        </p:blipFill>
        <p:spPr bwMode="auto">
          <a:xfrm>
            <a:off x="990600" y="1091787"/>
            <a:ext cx="7254834" cy="5012513"/>
          </a:xfrm>
          <a:prstGeom prst="rect">
            <a:avLst/>
          </a:prstGeom>
          <a:ln>
            <a:noFill/>
          </a:ln>
          <a:effectLst>
            <a:softEdge rad="112500"/>
          </a:effectLst>
        </p:spPr>
      </p:pic>
      <p:sp>
        <p:nvSpPr>
          <p:cNvPr id="2" name="TextBox 1"/>
          <p:cNvSpPr txBox="1"/>
          <p:nvPr/>
        </p:nvSpPr>
        <p:spPr>
          <a:xfrm>
            <a:off x="2667000" y="136362"/>
            <a:ext cx="3810000" cy="646331"/>
          </a:xfrm>
          <a:prstGeom prst="rect">
            <a:avLst/>
          </a:prstGeom>
          <a:noFill/>
        </p:spPr>
        <p:txBody>
          <a:bodyPr wrap="square" rtlCol="0">
            <a:spAutoFit/>
          </a:bodyPr>
          <a:lstStyle/>
          <a:p>
            <a:pPr algn="ctr"/>
            <a:r>
              <a:rPr lang="en-US" sz="3600" b="1" dirty="0">
                <a:solidFill>
                  <a:schemeClr val="bg1"/>
                </a:solidFill>
                <a:latin typeface="+mj-lt"/>
              </a:rPr>
              <a:t>Marijuana</a:t>
            </a:r>
          </a:p>
        </p:txBody>
      </p:sp>
      <p:sp>
        <p:nvSpPr>
          <p:cNvPr id="5" name="Slide Number Placeholder 5">
            <a:extLst>
              <a:ext uri="{FF2B5EF4-FFF2-40B4-BE49-F238E27FC236}">
                <a16:creationId xmlns:a16="http://schemas.microsoft.com/office/drawing/2014/main" id="{6D44E634-18E5-458C-8774-C067A6B4B7D2}"/>
              </a:ext>
            </a:extLst>
          </p:cNvPr>
          <p:cNvSpPr txBox="1">
            <a:spLocks/>
          </p:cNvSpPr>
          <p:nvPr/>
        </p:nvSpPr>
        <p:spPr>
          <a:xfrm>
            <a:off x="8726904" y="938048"/>
            <a:ext cx="685800" cy="365125"/>
          </a:xfr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5A2A4501-83FF-49AF-AF1A-8AEBFA4632B2}" type="slidenum">
              <a:rPr lang="en-US" smtClean="0"/>
              <a:pPr>
                <a:defRPr/>
              </a:pPr>
              <a:t>16</a:t>
            </a:fld>
            <a:endParaRPr lang="en-US" dirty="0"/>
          </a:p>
        </p:txBody>
      </p:sp>
    </p:spTree>
    <p:extLst>
      <p:ext uri="{BB962C8B-B14F-4D97-AF65-F5344CB8AC3E}">
        <p14:creationId xmlns:p14="http://schemas.microsoft.com/office/powerpoint/2010/main" val="4127693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28793" y="136525"/>
            <a:ext cx="7886415" cy="524277"/>
          </a:xfrm>
        </p:spPr>
        <p:txBody>
          <a:bodyPr>
            <a:noAutofit/>
          </a:bodyPr>
          <a:lstStyle/>
          <a:p>
            <a:pPr algn="ctr"/>
            <a:r>
              <a:rPr lang="en-US" sz="3600" b="1" dirty="0">
                <a:solidFill>
                  <a:schemeClr val="bg1"/>
                </a:solidFill>
              </a:rPr>
              <a:t>Marijuana vs. Starbucks and McDonalds</a:t>
            </a:r>
          </a:p>
        </p:txBody>
      </p:sp>
      <p:sp>
        <p:nvSpPr>
          <p:cNvPr id="4" name="Slide Number Placeholder 3"/>
          <p:cNvSpPr>
            <a:spLocks noGrp="1"/>
          </p:cNvSpPr>
          <p:nvPr>
            <p:ph type="sldNum" sz="quarter" idx="4294967295"/>
          </p:nvPr>
        </p:nvSpPr>
        <p:spPr/>
        <p:txBody>
          <a:bodyPr/>
          <a:lstStyle/>
          <a:p>
            <a:fld id="{D07D4089-40B5-457D-927F-16367A53BB79}" type="slidenum">
              <a:rPr lang="en-US" smtClean="0"/>
              <a:pPr/>
              <a:t>17</a:t>
            </a:fld>
            <a:endParaRPr lang="en-US" dirty="0"/>
          </a:p>
        </p:txBody>
      </p:sp>
      <p:pic>
        <p:nvPicPr>
          <p:cNvPr id="2050" name="Picture 2" descr="https://mjbizdaily.com/wp-content/uploads/2019/06/chart-mcdonalds-starbuck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01" y="1022684"/>
            <a:ext cx="9073071" cy="5614569"/>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C4FC02CE-DA4B-4B86-B22D-775E0F1A7D6E}"/>
              </a:ext>
            </a:extLst>
          </p:cNvPr>
          <p:cNvSpPr txBox="1">
            <a:spLocks/>
          </p:cNvSpPr>
          <p:nvPr/>
        </p:nvSpPr>
        <p:spPr>
          <a:xfrm>
            <a:off x="8726904" y="938048"/>
            <a:ext cx="685800" cy="365125"/>
          </a:xfr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5A2A4501-83FF-49AF-AF1A-8AEBFA4632B2}" type="slidenum">
              <a:rPr lang="en-US" smtClean="0"/>
              <a:pPr>
                <a:defRPr/>
              </a:pPr>
              <a:t>17</a:t>
            </a:fld>
            <a:endParaRPr lang="en-US" dirty="0"/>
          </a:p>
        </p:txBody>
      </p:sp>
    </p:spTree>
    <p:extLst>
      <p:ext uri="{BB962C8B-B14F-4D97-AF65-F5344CB8AC3E}">
        <p14:creationId xmlns:p14="http://schemas.microsoft.com/office/powerpoint/2010/main" val="1724143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7263"/>
            <a:ext cx="9144000" cy="5796501"/>
          </a:xfrm>
          <a:prstGeom prst="rect">
            <a:avLst/>
          </a:prstGeom>
        </p:spPr>
      </p:pic>
      <p:sp>
        <p:nvSpPr>
          <p:cNvPr id="8" name="Content Placeholder 2"/>
          <p:cNvSpPr>
            <a:spLocks noGrp="1"/>
          </p:cNvSpPr>
          <p:nvPr>
            <p:ph sz="half" idx="4294967295"/>
          </p:nvPr>
        </p:nvSpPr>
        <p:spPr>
          <a:xfrm>
            <a:off x="457200" y="1431757"/>
            <a:ext cx="8229600" cy="6324600"/>
          </a:xfrm>
        </p:spPr>
        <p:txBody>
          <a:bodyPr>
            <a:normAutofit/>
          </a:bodyPr>
          <a:lstStyle/>
          <a:p>
            <a:pPr marL="457200" indent="-457200">
              <a:buFont typeface="Arial" panose="020B0604020202020204" pitchFamily="34" charset="0"/>
              <a:buChar char="•"/>
            </a:pPr>
            <a:r>
              <a:rPr lang="en-US" sz="2800" dirty="0">
                <a:cs typeface="Arial" panose="020B0604020202020204" pitchFamily="34" charset="0"/>
              </a:rPr>
              <a:t>States have passed medical and recreational marijuana initiatives.</a:t>
            </a:r>
          </a:p>
          <a:p>
            <a:pPr marL="457200" indent="-457200">
              <a:buFont typeface="Arial" panose="020B0604020202020204" pitchFamily="34" charset="0"/>
              <a:buChar char="•"/>
            </a:pPr>
            <a:endParaRPr lang="en-US" sz="2800" dirty="0">
              <a:cs typeface="Arial" panose="020B0604020202020204" pitchFamily="34" charset="0"/>
            </a:endParaRPr>
          </a:p>
          <a:p>
            <a:pPr marL="457200" indent="-457200">
              <a:buFont typeface="Arial" panose="020B0604020202020204" pitchFamily="34" charset="0"/>
              <a:buChar char="•"/>
            </a:pPr>
            <a:r>
              <a:rPr lang="en-US" sz="2800" dirty="0">
                <a:cs typeface="Arial" panose="020B0604020202020204" pitchFamily="34" charset="0"/>
              </a:rPr>
              <a:t>Under the Controlled Substances Act, marijuana continues to be a Schedule I Drug</a:t>
            </a:r>
          </a:p>
          <a:p>
            <a:pPr marL="457200" indent="-457200">
              <a:buFont typeface="Arial" panose="020B0604020202020204" pitchFamily="34" charset="0"/>
              <a:buChar char="•"/>
            </a:pPr>
            <a:endParaRPr lang="en-US" sz="2800" dirty="0">
              <a:cs typeface="Arial" panose="020B0604020202020204" pitchFamily="34" charset="0"/>
            </a:endParaRPr>
          </a:p>
          <a:p>
            <a:pPr marL="457200" indent="-457200">
              <a:buFont typeface="Arial" panose="020B0604020202020204" pitchFamily="34" charset="0"/>
              <a:buChar char="•"/>
            </a:pPr>
            <a:r>
              <a:rPr lang="en-US" sz="2800" dirty="0">
                <a:cs typeface="Arial" panose="020B0604020202020204" pitchFamily="34" charset="0"/>
              </a:rPr>
              <a:t>Marijuana continues to be tested under the Federal Drug Free Workplace Program.</a:t>
            </a:r>
          </a:p>
        </p:txBody>
      </p:sp>
      <p:sp>
        <p:nvSpPr>
          <p:cNvPr id="4" name="Slide Number Placeholder 3"/>
          <p:cNvSpPr>
            <a:spLocks noGrp="1"/>
          </p:cNvSpPr>
          <p:nvPr>
            <p:ph type="sldNum" sz="quarter" idx="4294967295"/>
          </p:nvPr>
        </p:nvSpPr>
        <p:spPr/>
        <p:txBody>
          <a:bodyPr/>
          <a:lstStyle/>
          <a:p>
            <a:fld id="{D07D4089-40B5-457D-927F-16367A53BB79}" type="slidenum">
              <a:rPr lang="en-US" smtClean="0"/>
              <a:pPr/>
              <a:t>18</a:t>
            </a:fld>
            <a:endParaRPr lang="en-US" dirty="0"/>
          </a:p>
        </p:txBody>
      </p:sp>
      <p:sp>
        <p:nvSpPr>
          <p:cNvPr id="2" name="Rectangle 1"/>
          <p:cNvSpPr/>
          <p:nvPr/>
        </p:nvSpPr>
        <p:spPr>
          <a:xfrm>
            <a:off x="2300064" y="133870"/>
            <a:ext cx="4543873" cy="646331"/>
          </a:xfrm>
          <a:prstGeom prst="rect">
            <a:avLst/>
          </a:prstGeom>
        </p:spPr>
        <p:txBody>
          <a:bodyPr wrap="none">
            <a:spAutoFit/>
          </a:bodyPr>
          <a:lstStyle/>
          <a:p>
            <a:pPr algn="ctr"/>
            <a:r>
              <a:rPr lang="en-US" sz="3600" b="1" dirty="0">
                <a:solidFill>
                  <a:schemeClr val="bg1"/>
                </a:solidFill>
                <a:latin typeface="+mj-lt"/>
                <a:cs typeface="Arial" panose="020B0604020202020204" pitchFamily="34" charset="0"/>
              </a:rPr>
              <a:t>Marijuana - Clarification</a:t>
            </a:r>
            <a:endParaRPr lang="en-US" sz="3600" dirty="0">
              <a:latin typeface="+mj-lt"/>
              <a:cs typeface="Arial" panose="020B0604020202020204" pitchFamily="34" charset="0"/>
            </a:endParaRPr>
          </a:p>
        </p:txBody>
      </p:sp>
      <p:sp>
        <p:nvSpPr>
          <p:cNvPr id="6" name="Slide Number Placeholder 5">
            <a:extLst>
              <a:ext uri="{FF2B5EF4-FFF2-40B4-BE49-F238E27FC236}">
                <a16:creationId xmlns:a16="http://schemas.microsoft.com/office/drawing/2014/main" id="{9662AA76-4CA2-423F-B1CF-29DBDFCD7122}"/>
              </a:ext>
            </a:extLst>
          </p:cNvPr>
          <p:cNvSpPr txBox="1">
            <a:spLocks/>
          </p:cNvSpPr>
          <p:nvPr/>
        </p:nvSpPr>
        <p:spPr>
          <a:xfrm>
            <a:off x="8726904" y="938048"/>
            <a:ext cx="685800" cy="365125"/>
          </a:xfr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5A2A4501-83FF-49AF-AF1A-8AEBFA4632B2}" type="slidenum">
              <a:rPr lang="en-US" smtClean="0"/>
              <a:pPr>
                <a:defRPr/>
              </a:pPr>
              <a:t>18</a:t>
            </a:fld>
            <a:endParaRPr lang="en-US" dirty="0"/>
          </a:p>
        </p:txBody>
      </p:sp>
    </p:spTree>
    <p:extLst>
      <p:ext uri="{BB962C8B-B14F-4D97-AF65-F5344CB8AC3E}">
        <p14:creationId xmlns:p14="http://schemas.microsoft.com/office/powerpoint/2010/main" val="3545768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4294967295"/>
          </p:nvPr>
        </p:nvSpPr>
        <p:spPr>
          <a:xfrm>
            <a:off x="456361" y="4373818"/>
            <a:ext cx="8531225" cy="2438400"/>
          </a:xfrm>
        </p:spPr>
        <p:txBody>
          <a:bodyPr>
            <a:noAutofit/>
          </a:bodyPr>
          <a:lstStyle/>
          <a:p>
            <a:pPr marL="457200" indent="-457200">
              <a:buFont typeface="Arial" panose="020B0604020202020204" pitchFamily="34" charset="0"/>
              <a:buChar char="•"/>
            </a:pPr>
            <a:r>
              <a:rPr lang="en-US" altLang="en-US" sz="2800" dirty="0"/>
              <a:t>Constructed of plexiglass and aluminum</a:t>
            </a:r>
          </a:p>
          <a:p>
            <a:pPr marL="457200" indent="-457200">
              <a:buFont typeface="Arial" panose="020B0604020202020204" pitchFamily="34" charset="0"/>
              <a:buChar char="•"/>
            </a:pPr>
            <a:r>
              <a:rPr lang="en-US" altLang="en-US" sz="2800" dirty="0"/>
              <a:t>Dimensions: 10’ x 13’ x 7’ (W x L x H), 910 cu ft. </a:t>
            </a:r>
          </a:p>
          <a:p>
            <a:pPr marL="457200" indent="-457200">
              <a:buFont typeface="Arial" panose="020B0604020202020204" pitchFamily="34" charset="0"/>
              <a:buChar char="•"/>
            </a:pPr>
            <a:r>
              <a:rPr lang="en-US" altLang="en-US" sz="2800" dirty="0"/>
              <a:t>Sealed door closure</a:t>
            </a:r>
          </a:p>
          <a:p>
            <a:pPr marL="457200" indent="-457200">
              <a:buFont typeface="Arial" panose="020B0604020202020204" pitchFamily="34" charset="0"/>
              <a:buChar char="•"/>
            </a:pPr>
            <a:r>
              <a:rPr lang="en-US" altLang="en-US" sz="2800" dirty="0"/>
              <a:t>Optional no ventilation/ventilation comparable to A/C in home</a:t>
            </a:r>
          </a:p>
        </p:txBody>
      </p:sp>
      <p:pic>
        <p:nvPicPr>
          <p:cNvPr id="26629" name="Picture 2" descr="C:\Users\Ed Cone\Data\Research.9.10.12\ConeChem.1.13.10\11 SAMHSA\Clinicals\Passive Marijuana\Pics and movies of passive\Session #1 Passive MJ 5% no AC.7.25.13\Redacted pics Session #1\Session 1 room before smo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804454"/>
            <a:ext cx="5638800" cy="256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676400" y="115669"/>
            <a:ext cx="5791200" cy="646331"/>
          </a:xfrm>
          <a:prstGeom prst="rect">
            <a:avLst/>
          </a:prstGeom>
        </p:spPr>
        <p:txBody>
          <a:bodyPr wrap="square">
            <a:spAutoFit/>
          </a:bodyPr>
          <a:lstStyle/>
          <a:p>
            <a:pPr algn="ctr"/>
            <a:r>
              <a:rPr lang="en-US" sz="3600" b="1" dirty="0">
                <a:solidFill>
                  <a:schemeClr val="bg1"/>
                </a:solidFill>
                <a:latin typeface="+mj-lt"/>
              </a:rPr>
              <a:t>Passive Inhalation Study  </a:t>
            </a:r>
          </a:p>
        </p:txBody>
      </p:sp>
      <p:sp>
        <p:nvSpPr>
          <p:cNvPr id="5" name="Slide Number Placeholder 5">
            <a:extLst>
              <a:ext uri="{FF2B5EF4-FFF2-40B4-BE49-F238E27FC236}">
                <a16:creationId xmlns:a16="http://schemas.microsoft.com/office/drawing/2014/main" id="{FC213FDF-A470-4EB6-8D0D-0F795199A229}"/>
              </a:ext>
            </a:extLst>
          </p:cNvPr>
          <p:cNvSpPr txBox="1">
            <a:spLocks/>
          </p:cNvSpPr>
          <p:nvPr/>
        </p:nvSpPr>
        <p:spPr>
          <a:xfrm>
            <a:off x="8738936" y="938048"/>
            <a:ext cx="685800" cy="365125"/>
          </a:xfr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5A2A4501-83FF-49AF-AF1A-8AEBFA4632B2}" type="slidenum">
              <a:rPr lang="en-US" smtClean="0"/>
              <a:pPr>
                <a:defRPr/>
              </a:pPr>
              <a:t>19</a:t>
            </a:fld>
            <a:endParaRPr lang="en-US" dirty="0"/>
          </a:p>
        </p:txBody>
      </p:sp>
      <p:sp>
        <p:nvSpPr>
          <p:cNvPr id="2" name="TextBox 1">
            <a:extLst>
              <a:ext uri="{FF2B5EF4-FFF2-40B4-BE49-F238E27FC236}">
                <a16:creationId xmlns:a16="http://schemas.microsoft.com/office/drawing/2014/main" id="{5E2D9E46-346B-4870-967B-DE1CD37905F6}"/>
              </a:ext>
            </a:extLst>
          </p:cNvPr>
          <p:cNvSpPr txBox="1"/>
          <p:nvPr/>
        </p:nvSpPr>
        <p:spPr>
          <a:xfrm>
            <a:off x="421245" y="924677"/>
            <a:ext cx="8317691"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t>Claims of positive drug test results due to passive inhalation  </a:t>
            </a:r>
          </a:p>
        </p:txBody>
      </p:sp>
    </p:spTree>
    <p:extLst>
      <p:ext uri="{BB962C8B-B14F-4D97-AF65-F5344CB8AC3E}">
        <p14:creationId xmlns:p14="http://schemas.microsoft.com/office/powerpoint/2010/main" val="328224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914400"/>
          </a:xfrm>
        </p:spPr>
        <p:txBody>
          <a:bodyPr/>
          <a:lstStyle/>
          <a:p>
            <a:pPr algn="ctr"/>
            <a:r>
              <a:rPr lang="en-US" sz="3600" b="1" dirty="0">
                <a:solidFill>
                  <a:schemeClr val="bg1"/>
                </a:solidFill>
              </a:rPr>
              <a:t>Federal Drug-Free Workplace Program</a:t>
            </a:r>
          </a:p>
        </p:txBody>
      </p:sp>
      <p:sp>
        <p:nvSpPr>
          <p:cNvPr id="3" name="Content Placeholder 2"/>
          <p:cNvSpPr>
            <a:spLocks noGrp="1"/>
          </p:cNvSpPr>
          <p:nvPr>
            <p:ph idx="4294967295"/>
          </p:nvPr>
        </p:nvSpPr>
        <p:spPr>
          <a:xfrm>
            <a:off x="419100" y="1447800"/>
            <a:ext cx="8305800" cy="2819400"/>
          </a:xfrm>
        </p:spPr>
        <p:txBody>
          <a:bodyPr>
            <a:normAutofit/>
          </a:bodyPr>
          <a:lstStyle/>
          <a:p>
            <a:pPr algn="ctr"/>
            <a:r>
              <a:rPr lang="en-US" sz="3000" dirty="0"/>
              <a:t>The Division of Workplace Programs (DWP)  manages the statutory and regulatory aspects of the Federal Drug-Free Workplace Program (DFWP) on behalf of the Office of National Drug Control Policy (ONDCP) within the Executive Office of the President.</a:t>
            </a:r>
          </a:p>
        </p:txBody>
      </p:sp>
      <p:sp>
        <p:nvSpPr>
          <p:cNvPr id="5" name="Slide Number Placeholder 5"/>
          <p:cNvSpPr>
            <a:spLocks noGrp="1"/>
          </p:cNvSpPr>
          <p:nvPr>
            <p:ph type="sldNum" sz="quarter" idx="4294967295"/>
          </p:nvPr>
        </p:nvSpPr>
        <p:spPr>
          <a:xfrm>
            <a:off x="8763000" y="998538"/>
            <a:ext cx="381000" cy="365125"/>
          </a:xfrm>
          <a:prstGeom prst="rect">
            <a:avLst/>
          </a:prstGeom>
        </p:spPr>
        <p:txBody>
          <a:bodyPr/>
          <a:lstStyle>
            <a:lvl1pPr>
              <a:defRPr/>
            </a:lvl1pPr>
          </a:lstStyle>
          <a:p>
            <a:pPr>
              <a:defRPr/>
            </a:pPr>
            <a:fld id="{5A2A4501-83FF-49AF-AF1A-8AEBFA4632B2}" type="slidenum">
              <a:rPr lang="en-US"/>
              <a:pPr>
                <a:defRPr/>
              </a:pPr>
              <a:t>2</a:t>
            </a:fld>
            <a:endParaRPr lang="en-US" dirty="0"/>
          </a:p>
        </p:txBody>
      </p:sp>
      <p:pic>
        <p:nvPicPr>
          <p:cNvPr id="4" name="Picture 3"/>
          <p:cNvPicPr>
            <a:picLocks noChangeAspect="1"/>
          </p:cNvPicPr>
          <p:nvPr/>
        </p:nvPicPr>
        <p:blipFill>
          <a:blip r:embed="rId3"/>
          <a:stretch>
            <a:fillRect/>
          </a:stretch>
        </p:blipFill>
        <p:spPr>
          <a:xfrm>
            <a:off x="2247900" y="4648200"/>
            <a:ext cx="4648200" cy="1143000"/>
          </a:xfrm>
          <a:prstGeom prst="rect">
            <a:avLst/>
          </a:prstGeom>
        </p:spPr>
      </p:pic>
    </p:spTree>
    <p:extLst>
      <p:ext uri="{BB962C8B-B14F-4D97-AF65-F5344CB8AC3E}">
        <p14:creationId xmlns:p14="http://schemas.microsoft.com/office/powerpoint/2010/main" val="257306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219200" y="120320"/>
            <a:ext cx="6705600" cy="685800"/>
          </a:xfrm>
        </p:spPr>
        <p:txBody>
          <a:bodyPr>
            <a:normAutofit/>
          </a:bodyPr>
          <a:lstStyle/>
          <a:p>
            <a:pPr algn="ctr">
              <a:defRPr/>
            </a:pPr>
            <a:r>
              <a:rPr lang="en-US" sz="3600" b="1" dirty="0">
                <a:solidFill>
                  <a:schemeClr val="bg1"/>
                </a:solidFill>
              </a:rPr>
              <a:t>Passive Inhalation Study </a:t>
            </a:r>
          </a:p>
        </p:txBody>
      </p:sp>
      <p:sp>
        <p:nvSpPr>
          <p:cNvPr id="8195" name="Content Placeholder 4"/>
          <p:cNvSpPr>
            <a:spLocks noGrp="1"/>
          </p:cNvSpPr>
          <p:nvPr>
            <p:ph idx="4294967295"/>
          </p:nvPr>
        </p:nvSpPr>
        <p:spPr>
          <a:xfrm>
            <a:off x="377574" y="1179095"/>
            <a:ext cx="8742362" cy="5225719"/>
          </a:xfrm>
        </p:spPr>
        <p:txBody>
          <a:bodyPr>
            <a:noAutofit/>
          </a:bodyPr>
          <a:lstStyle/>
          <a:p>
            <a:pPr marL="457200" indent="-457200">
              <a:spcBef>
                <a:spcPts val="600"/>
              </a:spcBef>
              <a:buFont typeface="Arial" panose="020B0604020202020204" pitchFamily="34" charset="0"/>
              <a:buChar char="•"/>
              <a:defRPr/>
            </a:pPr>
            <a:r>
              <a:rPr lang="en-US" sz="3200" dirty="0"/>
              <a:t>Six active smokers, six non-smokers per session</a:t>
            </a:r>
          </a:p>
          <a:p>
            <a:pPr marL="457200" indent="-457200">
              <a:spcBef>
                <a:spcPts val="600"/>
              </a:spcBef>
              <a:buFont typeface="Arial" panose="020B0604020202020204" pitchFamily="34" charset="0"/>
              <a:buChar char="•"/>
              <a:defRPr/>
            </a:pPr>
            <a:r>
              <a:rPr lang="en-US" sz="3200" dirty="0"/>
              <a:t>Smokers smoked as much as they wanted to without limitation in a “social-like” setting</a:t>
            </a:r>
          </a:p>
          <a:p>
            <a:pPr marL="457200" indent="-457200">
              <a:buFont typeface="Arial" panose="020B0604020202020204" pitchFamily="34" charset="0"/>
              <a:buChar char="•"/>
              <a:defRPr/>
            </a:pPr>
            <a:r>
              <a:rPr lang="en-US" sz="3200" dirty="0"/>
              <a:t>Three exposure sessions:</a:t>
            </a:r>
          </a:p>
          <a:p>
            <a:pPr lvl="1">
              <a:defRPr/>
            </a:pPr>
            <a:r>
              <a:rPr lang="en-US" sz="2800" dirty="0">
                <a:solidFill>
                  <a:srgbClr val="008000"/>
                </a:solidFill>
              </a:rPr>
              <a:t>Session 1: smokers each smoke ad lib MJ cigarettes (5.3% THC) for one hour, no active air flow</a:t>
            </a:r>
          </a:p>
          <a:p>
            <a:pPr lvl="1">
              <a:defRPr/>
            </a:pPr>
            <a:r>
              <a:rPr lang="en-US" sz="2800" dirty="0">
                <a:solidFill>
                  <a:srgbClr val="C00000"/>
                </a:solidFill>
              </a:rPr>
              <a:t>Session 2: smokers each smoke ad lib MJ cigarettes (11.3% THC) for one hour, no active air flow</a:t>
            </a:r>
          </a:p>
          <a:p>
            <a:pPr lvl="1">
              <a:defRPr/>
            </a:pPr>
            <a:r>
              <a:rPr lang="en-US" sz="2800" dirty="0">
                <a:solidFill>
                  <a:schemeClr val="tx2">
                    <a:lumMod val="75000"/>
                  </a:schemeClr>
                </a:solidFill>
              </a:rPr>
              <a:t>Session 3: smokers each smoke MJ ad lib MJ cigarettes (11.3% THC) for one hour, with active air flow simulating room air conditioning</a:t>
            </a:r>
          </a:p>
          <a:p>
            <a:pPr lvl="1">
              <a:defRPr/>
            </a:pPr>
            <a:endParaRPr lang="en-US" sz="2800" dirty="0"/>
          </a:p>
        </p:txBody>
      </p:sp>
      <p:sp>
        <p:nvSpPr>
          <p:cNvPr id="5" name="Slide Number Placeholder 5">
            <a:extLst>
              <a:ext uri="{FF2B5EF4-FFF2-40B4-BE49-F238E27FC236}">
                <a16:creationId xmlns:a16="http://schemas.microsoft.com/office/drawing/2014/main" id="{F42DC139-53B4-4F27-9B28-8FF3FD8D1FE7}"/>
              </a:ext>
            </a:extLst>
          </p:cNvPr>
          <p:cNvSpPr txBox="1">
            <a:spLocks/>
          </p:cNvSpPr>
          <p:nvPr/>
        </p:nvSpPr>
        <p:spPr>
          <a:xfrm>
            <a:off x="8738936" y="926016"/>
            <a:ext cx="685800" cy="365125"/>
          </a:xfr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5A2A4501-83FF-49AF-AF1A-8AEBFA4632B2}" type="slidenum">
              <a:rPr lang="en-US" smtClean="0"/>
              <a:pPr>
                <a:defRPr/>
              </a:pPr>
              <a:t>20</a:t>
            </a:fld>
            <a:endParaRPr lang="en-US" dirty="0"/>
          </a:p>
        </p:txBody>
      </p:sp>
    </p:spTree>
    <p:extLst>
      <p:ext uri="{BB962C8B-B14F-4D97-AF65-F5344CB8AC3E}">
        <p14:creationId xmlns:p14="http://schemas.microsoft.com/office/powerpoint/2010/main" val="2192778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67392" y="0"/>
            <a:ext cx="6009217" cy="917575"/>
          </a:xfrm>
        </p:spPr>
        <p:txBody>
          <a:bodyPr>
            <a:normAutofit fontScale="90000"/>
          </a:bodyPr>
          <a:lstStyle/>
          <a:p>
            <a:pPr algn="ctr">
              <a:defRPr/>
            </a:pPr>
            <a:r>
              <a:rPr lang="en-US" sz="3600" b="1" dirty="0">
                <a:solidFill>
                  <a:schemeClr val="bg1"/>
                </a:solidFill>
                <a:cs typeface="Helvetica "/>
              </a:rPr>
              <a:t>Cannabis Edibles Study - Brownies</a:t>
            </a:r>
          </a:p>
        </p:txBody>
      </p:sp>
      <p:sp>
        <p:nvSpPr>
          <p:cNvPr id="3" name="Text Placeholder 2"/>
          <p:cNvSpPr>
            <a:spLocks noGrp="1"/>
          </p:cNvSpPr>
          <p:nvPr>
            <p:ph idx="4294967295"/>
          </p:nvPr>
        </p:nvSpPr>
        <p:spPr>
          <a:xfrm>
            <a:off x="385021" y="1098550"/>
            <a:ext cx="8610600" cy="4921250"/>
          </a:xfrm>
        </p:spPr>
        <p:txBody>
          <a:bodyPr>
            <a:noAutofit/>
          </a:bodyPr>
          <a:lstStyle/>
          <a:p>
            <a:pPr marL="342900" indent="-342900">
              <a:spcAft>
                <a:spcPts val="844"/>
              </a:spcAft>
              <a:buFont typeface="Arial" panose="020B0604020202020204" pitchFamily="34" charset="0"/>
              <a:buChar char="•"/>
              <a:defRPr/>
            </a:pPr>
            <a:r>
              <a:rPr lang="en-US" sz="3200" dirty="0">
                <a:cs typeface="Helvetica "/>
              </a:rPr>
              <a:t>Increasing popularity of oral “Edible” cannabis products</a:t>
            </a:r>
          </a:p>
          <a:p>
            <a:pPr marL="1085850" lvl="1" indent="-342900">
              <a:spcAft>
                <a:spcPts val="600"/>
              </a:spcAft>
              <a:defRPr/>
            </a:pPr>
            <a:r>
              <a:rPr lang="en-US" sz="2800" dirty="0">
                <a:cs typeface="Helvetica "/>
              </a:rPr>
              <a:t>16-26% of medical cannabis users</a:t>
            </a:r>
          </a:p>
          <a:p>
            <a:pPr marL="1085850" lvl="1" indent="-342900">
              <a:spcAft>
                <a:spcPts val="600"/>
              </a:spcAft>
              <a:defRPr/>
            </a:pPr>
            <a:r>
              <a:rPr lang="en-US" sz="2800" dirty="0">
                <a:cs typeface="Helvetica "/>
              </a:rPr>
              <a:t>No combustion</a:t>
            </a:r>
          </a:p>
          <a:p>
            <a:pPr marL="1085850" lvl="1" indent="-342900">
              <a:spcAft>
                <a:spcPts val="600"/>
              </a:spcAft>
              <a:defRPr/>
            </a:pPr>
            <a:r>
              <a:rPr lang="en-US" sz="2800" dirty="0">
                <a:cs typeface="Helvetica "/>
              </a:rPr>
              <a:t>Longer time course of effects</a:t>
            </a:r>
          </a:p>
          <a:p>
            <a:pPr marL="342900" indent="-342900">
              <a:spcAft>
                <a:spcPts val="844"/>
              </a:spcAft>
              <a:buFont typeface="Arial" panose="020B0604020202020204" pitchFamily="34" charset="0"/>
              <a:buChar char="•"/>
              <a:defRPr/>
            </a:pPr>
            <a:r>
              <a:rPr lang="en-US" sz="3200" dirty="0">
                <a:cs typeface="Helvetica "/>
              </a:rPr>
              <a:t>Most controlled human cannabis research use smoked/inhaled route of administration</a:t>
            </a:r>
          </a:p>
          <a:p>
            <a:pPr marL="342900" indent="-342900" algn="l">
              <a:buFont typeface="Arial" panose="020B0604020202020204" pitchFamily="34" charset="0"/>
              <a:buChar char="•"/>
              <a:defRPr/>
            </a:pPr>
            <a:r>
              <a:rPr lang="en-US" sz="3200" dirty="0">
                <a:cs typeface="Helvetica "/>
              </a:rPr>
              <a:t>Federal organizations that regulate medicine food cannot regulate cannabis</a:t>
            </a:r>
          </a:p>
        </p:txBody>
      </p:sp>
      <p:pic>
        <p:nvPicPr>
          <p:cNvPr id="34819" name="ICRS.logo.20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2150" y="2093497"/>
            <a:ext cx="112506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4821" name="TextBox 4"/>
          <p:cNvSpPr txBox="1">
            <a:spLocks noChangeArrowheads="1"/>
          </p:cNvSpPr>
          <p:nvPr/>
        </p:nvSpPr>
        <p:spPr bwMode="auto">
          <a:xfrm>
            <a:off x="533400" y="6019800"/>
            <a:ext cx="5321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Wingdings" pitchFamily="2" charset="2"/>
              <a:buChar char="n"/>
              <a:defRPr sz="2800">
                <a:solidFill>
                  <a:schemeClr val="tx1"/>
                </a:solidFill>
                <a:latin typeface="Verdana" pitchFamily="34" charset="0"/>
              </a:defRPr>
            </a:lvl1pPr>
            <a:lvl2pPr marL="742950" indent="-285750">
              <a:spcBef>
                <a:spcPct val="20000"/>
              </a:spcBef>
              <a:buClr>
                <a:schemeClr val="tx2"/>
              </a:buClr>
              <a:buChar char="•"/>
              <a:defRPr sz="2800">
                <a:solidFill>
                  <a:schemeClr val="tx1"/>
                </a:solidFill>
                <a:latin typeface="Verdana" pitchFamily="34" charset="0"/>
              </a:defRPr>
            </a:lvl2pPr>
            <a:lvl3pPr marL="1143000" indent="-228600">
              <a:spcBef>
                <a:spcPct val="20000"/>
              </a:spcBef>
              <a:buClr>
                <a:schemeClr val="tx2"/>
              </a:buClr>
              <a:buChar char="•"/>
              <a:defRPr sz="2400">
                <a:solidFill>
                  <a:schemeClr val="tx1"/>
                </a:solidFill>
                <a:latin typeface="Verdana" pitchFamily="34" charset="0"/>
              </a:defRPr>
            </a:lvl3pPr>
            <a:lvl4pPr marL="1600200" indent="-228600">
              <a:spcBef>
                <a:spcPct val="20000"/>
              </a:spcBef>
              <a:buClr>
                <a:schemeClr val="hlink"/>
              </a:buClr>
              <a:buChar char="•"/>
              <a:defRPr sz="2000">
                <a:solidFill>
                  <a:schemeClr val="tx1"/>
                </a:solidFill>
                <a:latin typeface="Verdana" pitchFamily="34" charset="0"/>
              </a:defRPr>
            </a:lvl4pPr>
            <a:lvl5pPr marL="2057400" indent="-22860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spcBef>
                <a:spcPct val="0"/>
              </a:spcBef>
              <a:buClrTx/>
              <a:buSzTx/>
              <a:buFontTx/>
              <a:buNone/>
            </a:pPr>
            <a:r>
              <a:rPr lang="en-US" altLang="en-US" sz="2400" dirty="0">
                <a:solidFill>
                  <a:srgbClr val="C00000"/>
                </a:solidFill>
              </a:rPr>
              <a:t>(Courtesy of Ryan Vandrey, JHU)</a:t>
            </a:r>
          </a:p>
        </p:txBody>
      </p:sp>
      <p:sp>
        <p:nvSpPr>
          <p:cNvPr id="6" name="Slide Number Placeholder 5">
            <a:extLst>
              <a:ext uri="{FF2B5EF4-FFF2-40B4-BE49-F238E27FC236}">
                <a16:creationId xmlns:a16="http://schemas.microsoft.com/office/drawing/2014/main" id="{546977D8-A65A-4A1D-A306-ACD6C42446A8}"/>
              </a:ext>
            </a:extLst>
          </p:cNvPr>
          <p:cNvSpPr txBox="1">
            <a:spLocks/>
          </p:cNvSpPr>
          <p:nvPr/>
        </p:nvSpPr>
        <p:spPr>
          <a:xfrm>
            <a:off x="8738936" y="938048"/>
            <a:ext cx="685800" cy="365125"/>
          </a:xfr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5A2A4501-83FF-49AF-AF1A-8AEBFA4632B2}" type="slidenum">
              <a:rPr lang="en-US" smtClean="0"/>
              <a:pPr>
                <a:defRPr/>
              </a:pPr>
              <a:t>21</a:t>
            </a:fld>
            <a:endParaRPr lang="en-US" dirty="0"/>
          </a:p>
        </p:txBody>
      </p:sp>
    </p:spTree>
    <p:extLst>
      <p:ext uri="{BB962C8B-B14F-4D97-AF65-F5344CB8AC3E}">
        <p14:creationId xmlns:p14="http://schemas.microsoft.com/office/powerpoint/2010/main" val="1205829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44625" y="-57150"/>
            <a:ext cx="6254750" cy="1020763"/>
          </a:xfrm>
        </p:spPr>
        <p:txBody>
          <a:bodyPr>
            <a:noAutofit/>
          </a:bodyPr>
          <a:lstStyle/>
          <a:p>
            <a:pPr algn="ctr"/>
            <a:r>
              <a:rPr lang="en-US" sz="3600" b="1" dirty="0">
                <a:solidFill>
                  <a:schemeClr val="bg1"/>
                </a:solidFill>
                <a:cs typeface="Helvetica "/>
              </a:rPr>
              <a:t>Edible Results: “Drug Effect”</a:t>
            </a:r>
          </a:p>
        </p:txBody>
      </p:sp>
      <p:sp>
        <p:nvSpPr>
          <p:cNvPr id="5" name="TextBox 4"/>
          <p:cNvSpPr txBox="1"/>
          <p:nvPr/>
        </p:nvSpPr>
        <p:spPr>
          <a:xfrm>
            <a:off x="2972954" y="6317958"/>
            <a:ext cx="2519985" cy="307777"/>
          </a:xfrm>
          <a:prstGeom prst="rect">
            <a:avLst/>
          </a:prstGeom>
          <a:noFill/>
        </p:spPr>
        <p:txBody>
          <a:bodyPr wrap="none" rtlCol="0">
            <a:spAutoFit/>
          </a:bodyPr>
          <a:lstStyle/>
          <a:p>
            <a:r>
              <a:rPr lang="en-US" sz="1400" dirty="0"/>
              <a:t>(Courtesy of Ryan Vandrey, JHU)</a:t>
            </a:r>
          </a:p>
        </p:txBody>
      </p:sp>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914400" y="1693687"/>
            <a:ext cx="7303042" cy="4542609"/>
          </a:xfrm>
          <a:prstGeom prst="rect">
            <a:avLst/>
          </a:prstGeom>
        </p:spPr>
      </p:pic>
      <p:graphicFrame>
        <p:nvGraphicFramePr>
          <p:cNvPr id="7" name="Chart 6"/>
          <p:cNvGraphicFramePr>
            <a:graphicFrameLocks/>
          </p:cNvGraphicFramePr>
          <p:nvPr/>
        </p:nvGraphicFramePr>
        <p:xfrm>
          <a:off x="1524002" y="1624899"/>
          <a:ext cx="7169679" cy="460278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2972952" y="2133937"/>
            <a:ext cx="1574214" cy="523220"/>
          </a:xfrm>
          <a:prstGeom prst="rect">
            <a:avLst/>
          </a:prstGeom>
          <a:noFill/>
        </p:spPr>
        <p:txBody>
          <a:bodyPr wrap="none" rtlCol="0">
            <a:spAutoFit/>
          </a:bodyPr>
          <a:lstStyle/>
          <a:p>
            <a:r>
              <a:rPr lang="en-US" sz="2800" b="1" dirty="0"/>
              <a:t>Brownies</a:t>
            </a:r>
          </a:p>
        </p:txBody>
      </p:sp>
      <p:graphicFrame>
        <p:nvGraphicFramePr>
          <p:cNvPr id="8" name="Chart 7"/>
          <p:cNvGraphicFramePr>
            <a:graphicFrameLocks/>
          </p:cNvGraphicFramePr>
          <p:nvPr/>
        </p:nvGraphicFramePr>
        <p:xfrm>
          <a:off x="1066800" y="1600657"/>
          <a:ext cx="7339012" cy="4728667"/>
        </p:xfrm>
        <a:graphic>
          <a:graphicData uri="http://schemas.openxmlformats.org/drawingml/2006/chart">
            <c:chart xmlns:c="http://schemas.openxmlformats.org/drawingml/2006/chart" xmlns:r="http://schemas.openxmlformats.org/officeDocument/2006/relationships" r:id="rId5"/>
          </a:graphicData>
        </a:graphic>
      </p:graphicFrame>
      <p:sp>
        <p:nvSpPr>
          <p:cNvPr id="9" name="Slide Number Placeholder 5">
            <a:extLst>
              <a:ext uri="{FF2B5EF4-FFF2-40B4-BE49-F238E27FC236}">
                <a16:creationId xmlns:a16="http://schemas.microsoft.com/office/drawing/2014/main" id="{A1E01210-0A5B-4DA7-ADCF-B7663DDA9729}"/>
              </a:ext>
            </a:extLst>
          </p:cNvPr>
          <p:cNvSpPr txBox="1">
            <a:spLocks/>
          </p:cNvSpPr>
          <p:nvPr/>
        </p:nvSpPr>
        <p:spPr>
          <a:xfrm>
            <a:off x="8738936" y="938048"/>
            <a:ext cx="685800" cy="365125"/>
          </a:xfr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5A2A4501-83FF-49AF-AF1A-8AEBFA4632B2}" type="slidenum">
              <a:rPr lang="en-US" smtClean="0"/>
              <a:pPr>
                <a:defRPr/>
              </a:pPr>
              <a:t>22</a:t>
            </a:fld>
            <a:endParaRPr lang="en-US" dirty="0"/>
          </a:p>
        </p:txBody>
      </p:sp>
    </p:spTree>
    <p:extLst>
      <p:ext uri="{BB962C8B-B14F-4D97-AF65-F5344CB8AC3E}">
        <p14:creationId xmlns:p14="http://schemas.microsoft.com/office/powerpoint/2010/main" val="128239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77729" y="135368"/>
            <a:ext cx="8588542" cy="633412"/>
          </a:xfrm>
        </p:spPr>
        <p:txBody>
          <a:bodyPr>
            <a:normAutofit/>
          </a:bodyPr>
          <a:lstStyle/>
          <a:p>
            <a:pPr algn="ctr"/>
            <a:r>
              <a:rPr lang="en-US" sz="3600" b="1" dirty="0">
                <a:solidFill>
                  <a:schemeClr val="bg1"/>
                </a:solidFill>
                <a:ea typeface="Calibri" panose="020F0502020204030204" pitchFamily="34" charset="0"/>
              </a:rPr>
              <a:t>2018 Agricultural Improvement Act (Farm Bill)</a:t>
            </a:r>
            <a:endParaRPr lang="en-US" sz="3600" b="1" dirty="0">
              <a:solidFill>
                <a:schemeClr val="bg1"/>
              </a:solidFill>
            </a:endParaRPr>
          </a:p>
        </p:txBody>
      </p:sp>
      <p:sp>
        <p:nvSpPr>
          <p:cNvPr id="6" name="Rectangle 5"/>
          <p:cNvSpPr/>
          <p:nvPr/>
        </p:nvSpPr>
        <p:spPr>
          <a:xfrm>
            <a:off x="192504" y="1158627"/>
            <a:ext cx="8831179" cy="5309146"/>
          </a:xfrm>
          <a:prstGeom prst="rect">
            <a:avLst/>
          </a:prstGeom>
        </p:spPr>
        <p:txBody>
          <a:bodyPr wrap="square">
            <a:spAutoFit/>
          </a:bodyPr>
          <a:lstStyle/>
          <a:p>
            <a:pPr marL="342900" indent="-342900">
              <a:spcAft>
                <a:spcPts val="1800"/>
              </a:spcAft>
              <a:buFont typeface="Arial" panose="020B0604020202020204" pitchFamily="34" charset="0"/>
              <a:buChar char="•"/>
            </a:pPr>
            <a:r>
              <a:rPr lang="en-US" sz="2300" dirty="0">
                <a:ea typeface="Calibri" panose="020F0502020204030204" pitchFamily="34" charset="0"/>
                <a:cs typeface="Arial" panose="020B0604020202020204" pitchFamily="34" charset="0"/>
              </a:rPr>
              <a:t>Farm Bill (signed into law on </a:t>
            </a:r>
            <a:r>
              <a:rPr lang="en-US" sz="2300" b="1" dirty="0">
                <a:ea typeface="Calibri" panose="020F0502020204030204" pitchFamily="34" charset="0"/>
                <a:cs typeface="Arial" panose="020B0604020202020204" pitchFamily="34" charset="0"/>
              </a:rPr>
              <a:t>Dec. 20, 2018</a:t>
            </a:r>
            <a:r>
              <a:rPr lang="en-US" sz="2300" dirty="0">
                <a:ea typeface="Calibri" panose="020F0502020204030204" pitchFamily="34" charset="0"/>
                <a:cs typeface="Arial" panose="020B0604020202020204" pitchFamily="34" charset="0"/>
              </a:rPr>
              <a:t>)</a:t>
            </a:r>
            <a:r>
              <a:rPr lang="en-US" sz="2300" b="1" dirty="0">
                <a:ea typeface="Calibri" panose="020F0502020204030204" pitchFamily="34" charset="0"/>
                <a:cs typeface="Arial" panose="020B0604020202020204" pitchFamily="34" charset="0"/>
              </a:rPr>
              <a:t> - </a:t>
            </a:r>
            <a:r>
              <a:rPr lang="en-US" sz="2300" dirty="0">
                <a:ea typeface="Calibri" panose="020F0502020204030204" pitchFamily="34" charset="0"/>
                <a:cs typeface="Arial" panose="020B0604020202020204" pitchFamily="34" charset="0"/>
              </a:rPr>
              <a:t>removed </a:t>
            </a:r>
            <a:r>
              <a:rPr lang="en-US" sz="2300" u="sng" dirty="0">
                <a:ea typeface="Calibri" panose="020F0502020204030204" pitchFamily="34" charset="0"/>
                <a:cs typeface="Arial" panose="020B0604020202020204" pitchFamily="34" charset="0"/>
              </a:rPr>
              <a:t>hemp</a:t>
            </a:r>
            <a:r>
              <a:rPr lang="en-US" sz="2300" dirty="0">
                <a:ea typeface="Calibri" panose="020F0502020204030204" pitchFamily="34" charset="0"/>
                <a:cs typeface="Arial" panose="020B0604020202020204" pitchFamily="34" charset="0"/>
              </a:rPr>
              <a:t> from definition of marijuana within the Controlled Substances Act (CSA). </a:t>
            </a:r>
          </a:p>
          <a:p>
            <a:pPr marL="342900" indent="-342900">
              <a:spcAft>
                <a:spcPts val="1800"/>
              </a:spcAft>
              <a:buFont typeface="Arial" panose="020B0604020202020204" pitchFamily="34" charset="0"/>
              <a:buChar char="•"/>
            </a:pPr>
            <a:r>
              <a:rPr lang="en-US" sz="2300" b="1" dirty="0">
                <a:cs typeface="Arial" panose="020B0604020202020204" pitchFamily="34" charset="0"/>
              </a:rPr>
              <a:t>Marijuana remains a Schedule I drug under the CSA.  There are no provisions under the DFWP that permit the use of marijuana or other Schedule I substances for medical reasons.</a:t>
            </a:r>
            <a:endParaRPr lang="en-US" sz="2300" b="1" dirty="0">
              <a:ea typeface="Calibri" panose="020F0502020204030204" pitchFamily="34" charset="0"/>
              <a:cs typeface="Arial" panose="020B0604020202020204" pitchFamily="34" charset="0"/>
            </a:endParaRPr>
          </a:p>
          <a:p>
            <a:pPr marL="342900" indent="-342900">
              <a:spcAft>
                <a:spcPts val="1200"/>
              </a:spcAft>
              <a:buFont typeface="Arial" panose="020B0604020202020204" pitchFamily="34" charset="0"/>
              <a:buChar char="•"/>
            </a:pPr>
            <a:r>
              <a:rPr lang="en-US" sz="2300" b="1" dirty="0">
                <a:ea typeface="Calibri" panose="020F0502020204030204" pitchFamily="34" charset="0"/>
                <a:cs typeface="Arial" panose="020B0604020202020204" pitchFamily="34" charset="0"/>
              </a:rPr>
              <a:t>Memorandums providing guidance regarding hemp, CBD products, and marijuana use under DFWP can be found at </a:t>
            </a:r>
            <a:r>
              <a:rPr lang="en-US" sz="2300" b="1" dirty="0">
                <a:ea typeface="Calibri" panose="020F0502020204030204" pitchFamily="34" charset="0"/>
                <a:cs typeface="Arial" panose="020B0604020202020204" pitchFamily="34" charset="0"/>
                <a:hlinkClick r:id="rId3"/>
              </a:rPr>
              <a:t>https://www.samhsa.gov/workplace/workplace-programs</a:t>
            </a:r>
            <a:r>
              <a:rPr lang="en-US" sz="2300" b="1" dirty="0">
                <a:ea typeface="Calibri" panose="020F0502020204030204" pitchFamily="34" charset="0"/>
                <a:cs typeface="Arial" panose="020B0604020202020204" pitchFamily="34" charset="0"/>
              </a:rPr>
              <a:t> </a:t>
            </a:r>
            <a:endParaRPr lang="en-US" sz="2300" dirty="0">
              <a:ea typeface="Calibri" panose="020F0502020204030204" pitchFamily="34" charset="0"/>
              <a:cs typeface="Arial" panose="020B0604020202020204" pitchFamily="34" charset="0"/>
            </a:endParaRPr>
          </a:p>
          <a:p>
            <a:pPr marL="800100" lvl="1" indent="-342900">
              <a:buFont typeface="Arial" panose="020B0604020202020204" pitchFamily="34" charset="0"/>
              <a:buChar char="•"/>
            </a:pPr>
            <a:r>
              <a:rPr lang="en-US" sz="2300" dirty="0">
                <a:ea typeface="Calibri" panose="020F0502020204030204" pitchFamily="34" charset="0"/>
                <a:cs typeface="Arial" panose="020B0604020202020204" pitchFamily="34" charset="0"/>
              </a:rPr>
              <a:t>2012 Memorandum Addressing Recreational Marijuana </a:t>
            </a:r>
          </a:p>
          <a:p>
            <a:pPr marL="800100" lvl="1" indent="-342900">
              <a:buFont typeface="Arial" panose="020B0604020202020204" pitchFamily="34" charset="0"/>
              <a:buChar char="•"/>
            </a:pPr>
            <a:r>
              <a:rPr lang="en-US" sz="2300" dirty="0">
                <a:ea typeface="Calibri" panose="020F0502020204030204" pitchFamily="34" charset="0"/>
                <a:cs typeface="Arial" panose="020B0604020202020204" pitchFamily="34" charset="0"/>
              </a:rPr>
              <a:t>2017 Memorandum Addressing Cannabidiol (CBD) </a:t>
            </a:r>
          </a:p>
          <a:p>
            <a:pPr marL="800100" lvl="1" indent="-342900">
              <a:buFont typeface="Arial" panose="020B0604020202020204" pitchFamily="34" charset="0"/>
              <a:buChar char="•"/>
            </a:pPr>
            <a:r>
              <a:rPr lang="en-US" sz="2300" dirty="0">
                <a:ea typeface="Calibri" panose="020F0502020204030204" pitchFamily="34" charset="0"/>
                <a:cs typeface="Arial" panose="020B0604020202020204" pitchFamily="34" charset="0"/>
              </a:rPr>
              <a:t>2019 Memorandum Farm Bill (Hemp)</a:t>
            </a:r>
          </a:p>
          <a:p>
            <a:pPr marL="800100" lvl="1" indent="-342900">
              <a:buFont typeface="Arial" panose="020B0604020202020204" pitchFamily="34" charset="0"/>
              <a:buChar char="•"/>
            </a:pPr>
            <a:r>
              <a:rPr lang="en-US" sz="2300" dirty="0">
                <a:ea typeface="Calibri" panose="020F0502020204030204" pitchFamily="34" charset="0"/>
                <a:cs typeface="Arial" panose="020B0604020202020204" pitchFamily="34" charset="0"/>
              </a:rPr>
              <a:t>2020 Memorandum Addressing 2020 Election and Changes in State Drug Laws</a:t>
            </a:r>
          </a:p>
        </p:txBody>
      </p:sp>
      <p:sp>
        <p:nvSpPr>
          <p:cNvPr id="7" name="Slide Number Placeholder 5">
            <a:extLst>
              <a:ext uri="{FF2B5EF4-FFF2-40B4-BE49-F238E27FC236}">
                <a16:creationId xmlns:a16="http://schemas.microsoft.com/office/drawing/2014/main" id="{4EAD61D5-D21F-4CC6-BDC8-BADFEDE00D51}"/>
              </a:ext>
            </a:extLst>
          </p:cNvPr>
          <p:cNvSpPr txBox="1">
            <a:spLocks/>
          </p:cNvSpPr>
          <p:nvPr/>
        </p:nvSpPr>
        <p:spPr>
          <a:xfrm>
            <a:off x="8738936" y="938048"/>
            <a:ext cx="685800" cy="365125"/>
          </a:xfr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5A2A4501-83FF-49AF-AF1A-8AEBFA4632B2}" type="slidenum">
              <a:rPr lang="en-US" smtClean="0"/>
              <a:pPr>
                <a:defRPr/>
              </a:pPr>
              <a:t>23</a:t>
            </a:fld>
            <a:endParaRPr lang="en-US" dirty="0"/>
          </a:p>
        </p:txBody>
      </p:sp>
    </p:spTree>
    <p:extLst>
      <p:ext uri="{BB962C8B-B14F-4D97-AF65-F5344CB8AC3E}">
        <p14:creationId xmlns:p14="http://schemas.microsoft.com/office/powerpoint/2010/main" val="1896767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8860" y="128336"/>
            <a:ext cx="5146281" cy="646331"/>
          </a:xfrm>
          <a:prstGeom prst="rect">
            <a:avLst/>
          </a:prstGeom>
        </p:spPr>
        <p:txBody>
          <a:bodyPr wrap="none">
            <a:spAutoFit/>
          </a:bodyPr>
          <a:lstStyle/>
          <a:p>
            <a:pPr algn="ctr"/>
            <a:r>
              <a:rPr lang="en-US" sz="3600" b="1" dirty="0">
                <a:solidFill>
                  <a:schemeClr val="bg1"/>
                </a:solidFill>
                <a:latin typeface="+mj-lt"/>
                <a:cs typeface="Arial" panose="020B0604020202020204" pitchFamily="34" charset="0"/>
              </a:rPr>
              <a:t>What is Cannabidiol (CBD)?</a:t>
            </a:r>
            <a:endParaRPr lang="en-US" sz="2800"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049784"/>
            <a:ext cx="9144000" cy="5486400"/>
          </a:xfrm>
          <a:prstGeom prst="rect">
            <a:avLst/>
          </a:prstGeom>
        </p:spPr>
      </p:pic>
      <p:sp>
        <p:nvSpPr>
          <p:cNvPr id="6" name="TextBox 5"/>
          <p:cNvSpPr txBox="1"/>
          <p:nvPr/>
        </p:nvSpPr>
        <p:spPr>
          <a:xfrm>
            <a:off x="3108160" y="1267584"/>
            <a:ext cx="5867400" cy="1754326"/>
          </a:xfrm>
          <a:prstGeom prst="rect">
            <a:avLst/>
          </a:prstGeom>
          <a:noFill/>
        </p:spPr>
        <p:txBody>
          <a:bodyPr wrap="square" rtlCol="0">
            <a:spAutoFit/>
          </a:bodyPr>
          <a:lstStyle/>
          <a:p>
            <a:pPr marL="365760" indent="-365760">
              <a:lnSpc>
                <a:spcPct val="150000"/>
              </a:lnSpc>
              <a:buFont typeface="Arial" panose="020B0604020202020204" pitchFamily="34" charset="0"/>
              <a:buChar char="•"/>
            </a:pPr>
            <a:r>
              <a:rPr lang="en-US" sz="2800" dirty="0">
                <a:cs typeface="Arial" panose="020B0604020202020204" pitchFamily="34" charset="0"/>
              </a:rPr>
              <a:t>CBD is a key ingredient in marijuana</a:t>
            </a:r>
          </a:p>
          <a:p>
            <a:pPr marL="365760" indent="-365760">
              <a:lnSpc>
                <a:spcPct val="150000"/>
              </a:lnSpc>
              <a:buFont typeface="Arial" panose="020B0604020202020204" pitchFamily="34" charset="0"/>
              <a:buChar char="•"/>
            </a:pPr>
            <a:r>
              <a:rPr lang="en-US" sz="2800" dirty="0">
                <a:cs typeface="Arial" panose="020B0604020202020204" pitchFamily="34" charset="0"/>
              </a:rPr>
              <a:t>CBD is non-psychoactive</a:t>
            </a:r>
          </a:p>
          <a:p>
            <a:pPr marL="365760" indent="-36576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8" name="Slide Number Placeholder 5">
            <a:extLst>
              <a:ext uri="{FF2B5EF4-FFF2-40B4-BE49-F238E27FC236}">
                <a16:creationId xmlns:a16="http://schemas.microsoft.com/office/drawing/2014/main" id="{FFE431BF-9E4F-45F1-A123-59002A95196C}"/>
              </a:ext>
            </a:extLst>
          </p:cNvPr>
          <p:cNvSpPr txBox="1">
            <a:spLocks/>
          </p:cNvSpPr>
          <p:nvPr/>
        </p:nvSpPr>
        <p:spPr>
          <a:xfrm>
            <a:off x="8738936" y="938048"/>
            <a:ext cx="685800" cy="365125"/>
          </a:xfr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5A2A4501-83FF-49AF-AF1A-8AEBFA4632B2}" type="slidenum">
              <a:rPr lang="en-US" smtClean="0"/>
              <a:pPr>
                <a:defRPr/>
              </a:pPr>
              <a:t>24</a:t>
            </a:fld>
            <a:endParaRPr lang="en-US" dirty="0"/>
          </a:p>
        </p:txBody>
      </p:sp>
    </p:spTree>
    <p:extLst>
      <p:ext uri="{BB962C8B-B14F-4D97-AF65-F5344CB8AC3E}">
        <p14:creationId xmlns:p14="http://schemas.microsoft.com/office/powerpoint/2010/main" val="4116960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1766" y="127330"/>
            <a:ext cx="7800469" cy="646331"/>
          </a:xfrm>
          <a:prstGeom prst="rect">
            <a:avLst/>
          </a:prstGeom>
        </p:spPr>
        <p:txBody>
          <a:bodyPr wrap="none">
            <a:spAutoFit/>
          </a:bodyPr>
          <a:lstStyle/>
          <a:p>
            <a:pPr algn="ctr"/>
            <a:r>
              <a:rPr lang="en-US" sz="3600" b="1" dirty="0">
                <a:solidFill>
                  <a:schemeClr val="bg1"/>
                </a:solidFill>
                <a:latin typeface="+mj-lt"/>
                <a:cs typeface="Arial" panose="020B0604020202020204" pitchFamily="34" charset="0"/>
              </a:rPr>
              <a:t> Clarification of the Problem with CBD Oils</a:t>
            </a:r>
            <a:endParaRPr lang="en-US" sz="3600" dirty="0">
              <a:latin typeface="+mj-lt"/>
              <a:cs typeface="Arial" panose="020B0604020202020204" pitchFamily="34" charset="0"/>
            </a:endParaRPr>
          </a:p>
        </p:txBody>
      </p:sp>
      <p:pic>
        <p:nvPicPr>
          <p:cNvPr id="6" name="Picture 5"/>
          <p:cNvPicPr>
            <a:picLocks noChangeAspect="1"/>
          </p:cNvPicPr>
          <p:nvPr/>
        </p:nvPicPr>
        <p:blipFill>
          <a:blip r:embed="rId3"/>
          <a:stretch>
            <a:fillRect/>
          </a:stretch>
        </p:blipFill>
        <p:spPr>
          <a:xfrm>
            <a:off x="543278" y="1924081"/>
            <a:ext cx="5466646" cy="383005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2136642"/>
            <a:ext cx="3428994" cy="3428994"/>
          </a:xfrm>
          <a:prstGeom prst="rect">
            <a:avLst/>
          </a:prstGeom>
        </p:spPr>
      </p:pic>
      <p:sp>
        <p:nvSpPr>
          <p:cNvPr id="10" name="Rectangle 9"/>
          <p:cNvSpPr/>
          <p:nvPr/>
        </p:nvSpPr>
        <p:spPr>
          <a:xfrm>
            <a:off x="533400" y="1178709"/>
            <a:ext cx="8077200" cy="954107"/>
          </a:xfrm>
          <a:prstGeom prst="rect">
            <a:avLst/>
          </a:prstGeom>
        </p:spPr>
        <p:txBody>
          <a:bodyPr wrap="square">
            <a:spAutoFit/>
          </a:bodyPr>
          <a:lstStyle/>
          <a:p>
            <a:r>
              <a:rPr lang="en-US" sz="2800" dirty="0">
                <a:latin typeface="+mn-lt"/>
                <a:cs typeface="Arial" panose="020B0604020202020204" pitchFamily="34" charset="0"/>
              </a:rPr>
              <a:t>Table 2. Observed Cannabinoid Concentration of 84 Tested Extract Products Sold Online</a:t>
            </a:r>
          </a:p>
        </p:txBody>
      </p:sp>
      <p:sp>
        <p:nvSpPr>
          <p:cNvPr id="11" name="Rectangle 10"/>
          <p:cNvSpPr/>
          <p:nvPr/>
        </p:nvSpPr>
        <p:spPr>
          <a:xfrm>
            <a:off x="685800" y="4519864"/>
            <a:ext cx="4343400" cy="2556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6308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nip Single Corner Rectangle 17"/>
          <p:cNvSpPr/>
          <p:nvPr/>
        </p:nvSpPr>
        <p:spPr>
          <a:xfrm>
            <a:off x="230627" y="1230743"/>
            <a:ext cx="2743200" cy="5521409"/>
          </a:xfrm>
          <a:prstGeom prst="snip1Rect">
            <a:avLst/>
          </a:prstGeom>
          <a:solidFill>
            <a:srgbClr val="5597D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defRPr/>
            </a:pPr>
            <a:endParaRPr lang="en-US" dirty="0">
              <a:solidFill>
                <a:prstClr val="white"/>
              </a:solidFill>
              <a:latin typeface="Calibri"/>
            </a:endParaRPr>
          </a:p>
        </p:txBody>
      </p:sp>
      <p:sp>
        <p:nvSpPr>
          <p:cNvPr id="17" name="Snip Single Corner Rectangle 16"/>
          <p:cNvSpPr/>
          <p:nvPr/>
        </p:nvSpPr>
        <p:spPr>
          <a:xfrm>
            <a:off x="6276472" y="1215144"/>
            <a:ext cx="2743200" cy="5538659"/>
          </a:xfrm>
          <a:prstGeom prst="snip1Rect">
            <a:avLst/>
          </a:prstGeom>
          <a:solidFill>
            <a:srgbClr val="1E38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defRPr/>
            </a:pPr>
            <a:endParaRPr lang="en-US" dirty="0">
              <a:solidFill>
                <a:prstClr val="white"/>
              </a:solidFill>
              <a:latin typeface="Calibri"/>
            </a:endParaRPr>
          </a:p>
        </p:txBody>
      </p:sp>
      <p:sp>
        <p:nvSpPr>
          <p:cNvPr id="5" name="Snip Single Corner Rectangle 4"/>
          <p:cNvSpPr/>
          <p:nvPr/>
        </p:nvSpPr>
        <p:spPr>
          <a:xfrm>
            <a:off x="3287908" y="1230743"/>
            <a:ext cx="2743200" cy="5521409"/>
          </a:xfrm>
          <a:prstGeom prst="snip1Rect">
            <a:avLst/>
          </a:prstGeom>
          <a:solidFill>
            <a:srgbClr val="3366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defRPr/>
            </a:pPr>
            <a:endParaRPr lang="en-US" dirty="0">
              <a:solidFill>
                <a:prstClr val="white"/>
              </a:solidFill>
              <a:latin typeface="Calibri"/>
            </a:endParaRPr>
          </a:p>
        </p:txBody>
      </p:sp>
      <p:sp>
        <p:nvSpPr>
          <p:cNvPr id="2" name="Rectangle 1"/>
          <p:cNvSpPr/>
          <p:nvPr/>
        </p:nvSpPr>
        <p:spPr>
          <a:xfrm>
            <a:off x="4226892" y="152400"/>
            <a:ext cx="284052" cy="523220"/>
          </a:xfrm>
          <a:prstGeom prst="rect">
            <a:avLst/>
          </a:prstGeom>
        </p:spPr>
        <p:txBody>
          <a:bodyPr wrap="none">
            <a:spAutoFit/>
          </a:bodyPr>
          <a:lstStyle/>
          <a:p>
            <a:pPr algn="ctr" defTabSz="457200" eaLnBrk="1" fontAlgn="auto" hangingPunct="1">
              <a:spcBef>
                <a:spcPts val="0"/>
              </a:spcBef>
              <a:spcAft>
                <a:spcPts val="0"/>
              </a:spcAft>
              <a:defRPr/>
            </a:pPr>
            <a:r>
              <a:rPr lang="en-US" sz="2800" b="1" dirty="0">
                <a:solidFill>
                  <a:prstClr val="white"/>
                </a:solidFill>
                <a:latin typeface="Arial" panose="020B0604020202020204" pitchFamily="34" charset="0"/>
                <a:cs typeface="Arial" panose="020B0604020202020204" pitchFamily="34" charset="0"/>
              </a:rPr>
              <a:t> </a:t>
            </a:r>
            <a:endParaRPr lang="en-US" sz="2800"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2" y="105848"/>
            <a:ext cx="9143999" cy="646331"/>
          </a:xfrm>
          <a:prstGeom prst="rect">
            <a:avLst/>
          </a:prstGeom>
          <a:noFill/>
        </p:spPr>
        <p:txBody>
          <a:bodyPr wrap="square" rtlCol="0">
            <a:spAutoFit/>
          </a:bodyPr>
          <a:lstStyle/>
          <a:p>
            <a:pPr algn="ctr" defTabSz="457200" eaLnBrk="1" fontAlgn="auto" hangingPunct="1">
              <a:spcBef>
                <a:spcPts val="0"/>
              </a:spcBef>
              <a:spcAft>
                <a:spcPts val="0"/>
              </a:spcAft>
              <a:defRPr/>
            </a:pPr>
            <a:r>
              <a:rPr lang="en-US" sz="3600" b="1" dirty="0">
                <a:solidFill>
                  <a:prstClr val="white"/>
                </a:solidFill>
                <a:latin typeface="+mj-lt"/>
                <a:cs typeface="Arial" panose="020B0604020202020204" pitchFamily="34" charset="0"/>
              </a:rPr>
              <a:t>Mandatory Guidelines Update</a:t>
            </a:r>
            <a:endParaRPr lang="en-US" sz="3600" b="1" dirty="0">
              <a:solidFill>
                <a:prstClr val="white">
                  <a:lumMod val="95000"/>
                </a:prstClr>
              </a:solidFill>
              <a:latin typeface="+mj-lt"/>
              <a:cs typeface="Arial" panose="020B0604020202020204" pitchFamily="34" charset="0"/>
            </a:endParaRPr>
          </a:p>
        </p:txBody>
      </p:sp>
      <p:sp>
        <p:nvSpPr>
          <p:cNvPr id="7" name="TextBox 6"/>
          <p:cNvSpPr txBox="1"/>
          <p:nvPr/>
        </p:nvSpPr>
        <p:spPr>
          <a:xfrm>
            <a:off x="228600" y="1812752"/>
            <a:ext cx="2743200" cy="5016758"/>
          </a:xfrm>
          <a:prstGeom prst="rect">
            <a:avLst/>
          </a:prstGeom>
          <a:noFill/>
        </p:spPr>
        <p:txBody>
          <a:bodyPr wrap="square" rtlCol="0">
            <a:spAutoFit/>
          </a:bodyPr>
          <a:lstStyle/>
          <a:p>
            <a:pPr defTabSz="457200" eaLnBrk="1" fontAlgn="auto" hangingPunct="1">
              <a:spcBef>
                <a:spcPts val="0"/>
              </a:spcBef>
              <a:spcAft>
                <a:spcPts val="0"/>
              </a:spcAft>
              <a:defRPr/>
            </a:pPr>
            <a:r>
              <a:rPr lang="en-US" sz="2000" dirty="0">
                <a:solidFill>
                  <a:prstClr val="white"/>
                </a:solidFill>
                <a:latin typeface="Calibri"/>
              </a:rPr>
              <a:t>Urine Mandatory Guidelines - Testing for 4 semi-synthetic opioids:  </a:t>
            </a:r>
          </a:p>
          <a:p>
            <a:pPr marL="342900" indent="-342900" defTabSz="457200" eaLnBrk="1" fontAlgn="auto" hangingPunct="1">
              <a:spcBef>
                <a:spcPts val="0"/>
              </a:spcBef>
              <a:spcAft>
                <a:spcPts val="0"/>
              </a:spcAft>
              <a:buFont typeface="Arial" panose="020B0604020202020204" pitchFamily="34" charset="0"/>
              <a:buChar char="•"/>
              <a:defRPr/>
            </a:pPr>
            <a:r>
              <a:rPr lang="en-US" sz="2000" dirty="0">
                <a:solidFill>
                  <a:prstClr val="white"/>
                </a:solidFill>
                <a:latin typeface="Calibri"/>
              </a:rPr>
              <a:t>Hydrocodone  </a:t>
            </a:r>
          </a:p>
          <a:p>
            <a:pPr marL="342900" indent="-342900" defTabSz="457200" eaLnBrk="1" fontAlgn="auto" hangingPunct="1">
              <a:spcBef>
                <a:spcPts val="0"/>
              </a:spcBef>
              <a:spcAft>
                <a:spcPts val="0"/>
              </a:spcAft>
              <a:buFont typeface="Arial" panose="020B0604020202020204" pitchFamily="34" charset="0"/>
              <a:buChar char="•"/>
              <a:defRPr/>
            </a:pPr>
            <a:r>
              <a:rPr lang="en-US" sz="2000" dirty="0">
                <a:solidFill>
                  <a:prstClr val="white"/>
                </a:solidFill>
                <a:latin typeface="Calibri"/>
              </a:rPr>
              <a:t>Hydromorphone </a:t>
            </a:r>
          </a:p>
          <a:p>
            <a:pPr marL="342900" indent="-342900" defTabSz="457200" eaLnBrk="1" fontAlgn="auto" hangingPunct="1">
              <a:spcBef>
                <a:spcPts val="0"/>
              </a:spcBef>
              <a:spcAft>
                <a:spcPts val="0"/>
              </a:spcAft>
              <a:buFont typeface="Arial" panose="020B0604020202020204" pitchFamily="34" charset="0"/>
              <a:buChar char="•"/>
              <a:defRPr/>
            </a:pPr>
            <a:r>
              <a:rPr lang="en-US" sz="2000" dirty="0">
                <a:solidFill>
                  <a:prstClr val="white"/>
                </a:solidFill>
                <a:latin typeface="Calibri"/>
              </a:rPr>
              <a:t>Oxycodone  </a:t>
            </a:r>
          </a:p>
          <a:p>
            <a:pPr marL="342900" indent="-342900" defTabSz="457200" eaLnBrk="1" fontAlgn="auto" hangingPunct="1">
              <a:spcBef>
                <a:spcPts val="0"/>
              </a:spcBef>
              <a:spcAft>
                <a:spcPts val="0"/>
              </a:spcAft>
              <a:buFont typeface="Arial" panose="020B0604020202020204" pitchFamily="34" charset="0"/>
              <a:buChar char="•"/>
              <a:defRPr/>
            </a:pPr>
            <a:r>
              <a:rPr lang="en-US" sz="2000" dirty="0">
                <a:solidFill>
                  <a:prstClr val="white"/>
                </a:solidFill>
                <a:latin typeface="Calibri"/>
              </a:rPr>
              <a:t>Oxymorphone</a:t>
            </a:r>
          </a:p>
          <a:p>
            <a:pPr marL="342900" indent="-342900" defTabSz="457200" eaLnBrk="1" fontAlgn="auto" hangingPunct="1">
              <a:spcBef>
                <a:spcPts val="0"/>
              </a:spcBef>
              <a:spcAft>
                <a:spcPts val="0"/>
              </a:spcAft>
              <a:buFontTx/>
              <a:buChar char="-"/>
              <a:defRPr/>
            </a:pPr>
            <a:endParaRPr lang="en-US" sz="2000" dirty="0">
              <a:solidFill>
                <a:prstClr val="white"/>
              </a:solidFill>
              <a:latin typeface="Calibri"/>
            </a:endParaRPr>
          </a:p>
          <a:p>
            <a:pPr defTabSz="457200" eaLnBrk="1" fontAlgn="auto" hangingPunct="1">
              <a:spcBef>
                <a:spcPts val="0"/>
              </a:spcBef>
              <a:spcAft>
                <a:spcPts val="0"/>
              </a:spcAft>
              <a:defRPr/>
            </a:pPr>
            <a:r>
              <a:rPr lang="en-US" sz="2000" dirty="0">
                <a:solidFill>
                  <a:prstClr val="white"/>
                </a:solidFill>
                <a:latin typeface="Calibri"/>
              </a:rPr>
              <a:t>Revised Urine Mandatory Guidelines published in Federal Register on January 23, 2017, with an </a:t>
            </a:r>
            <a:r>
              <a:rPr lang="en-US" sz="2000" b="1" u="sng" dirty="0">
                <a:solidFill>
                  <a:prstClr val="white"/>
                </a:solidFill>
                <a:latin typeface="Calibri"/>
              </a:rPr>
              <a:t>implementation date of October 1, 2017</a:t>
            </a:r>
            <a:r>
              <a:rPr lang="en-US" sz="2000" dirty="0">
                <a:solidFill>
                  <a:prstClr val="white"/>
                </a:solidFill>
                <a:latin typeface="Calibri"/>
              </a:rPr>
              <a:t>.</a:t>
            </a:r>
          </a:p>
          <a:p>
            <a:pPr defTabSz="457200" eaLnBrk="1" fontAlgn="auto" hangingPunct="1">
              <a:spcBef>
                <a:spcPts val="0"/>
              </a:spcBef>
              <a:spcAft>
                <a:spcPts val="0"/>
              </a:spcAft>
              <a:defRPr/>
            </a:pPr>
            <a:endParaRPr lang="en-US" sz="2000" dirty="0">
              <a:solidFill>
                <a:prstClr val="white"/>
              </a:solidFill>
              <a:latin typeface="Calibri"/>
            </a:endParaRPr>
          </a:p>
        </p:txBody>
      </p:sp>
      <p:sp>
        <p:nvSpPr>
          <p:cNvPr id="10" name="TextBox 9"/>
          <p:cNvSpPr txBox="1"/>
          <p:nvPr/>
        </p:nvSpPr>
        <p:spPr>
          <a:xfrm>
            <a:off x="3356800" y="1824784"/>
            <a:ext cx="2650244" cy="3477875"/>
          </a:xfrm>
          <a:prstGeom prst="rect">
            <a:avLst/>
          </a:prstGeom>
          <a:noFill/>
        </p:spPr>
        <p:txBody>
          <a:bodyPr wrap="square" rtlCol="0">
            <a:spAutoFit/>
          </a:bodyPr>
          <a:lstStyle/>
          <a:p>
            <a:pPr defTabSz="457200" eaLnBrk="1" fontAlgn="auto" hangingPunct="1">
              <a:spcBef>
                <a:spcPts val="0"/>
              </a:spcBef>
              <a:spcAft>
                <a:spcPts val="0"/>
              </a:spcAft>
              <a:defRPr/>
            </a:pPr>
            <a:r>
              <a:rPr lang="en-US" sz="2000" dirty="0">
                <a:solidFill>
                  <a:prstClr val="white"/>
                </a:solidFill>
                <a:latin typeface="Calibri"/>
              </a:rPr>
              <a:t>Oral Fluid Mandatory Guidelines published in Federal Register on October 25, 2019, with an </a:t>
            </a:r>
            <a:r>
              <a:rPr lang="en-US" sz="2000" b="1" u="sng" dirty="0">
                <a:solidFill>
                  <a:schemeClr val="bg1"/>
                </a:solidFill>
                <a:latin typeface="Calibri"/>
              </a:rPr>
              <a:t>effective date of January 1, 2020. </a:t>
            </a:r>
          </a:p>
          <a:p>
            <a:pPr defTabSz="457200" eaLnBrk="1" fontAlgn="auto" hangingPunct="1">
              <a:spcBef>
                <a:spcPts val="0"/>
              </a:spcBef>
              <a:spcAft>
                <a:spcPts val="0"/>
              </a:spcAft>
              <a:defRPr/>
            </a:pPr>
            <a:endParaRPr lang="en-US" sz="2000" dirty="0">
              <a:solidFill>
                <a:prstClr val="white"/>
              </a:solidFill>
              <a:latin typeface="Calibri"/>
            </a:endParaRPr>
          </a:p>
          <a:p>
            <a:pPr defTabSz="457200" eaLnBrk="1" fontAlgn="auto" hangingPunct="1">
              <a:spcBef>
                <a:spcPts val="0"/>
              </a:spcBef>
              <a:spcAft>
                <a:spcPts val="0"/>
              </a:spcAft>
              <a:defRPr/>
            </a:pPr>
            <a:r>
              <a:rPr lang="en-US" sz="2000" b="1" i="1" dirty="0">
                <a:solidFill>
                  <a:schemeClr val="bg1"/>
                </a:solidFill>
              </a:rPr>
              <a:t>Currently – No certified oral fluid drug testing lab(s) under the NLCP</a:t>
            </a:r>
            <a:r>
              <a:rPr lang="en-US" sz="2000" i="1" dirty="0">
                <a:solidFill>
                  <a:schemeClr val="bg1"/>
                </a:solidFill>
              </a:rPr>
              <a:t> </a:t>
            </a:r>
          </a:p>
          <a:p>
            <a:pPr defTabSz="457200" eaLnBrk="1" fontAlgn="auto" hangingPunct="1">
              <a:spcBef>
                <a:spcPts val="0"/>
              </a:spcBef>
              <a:spcAft>
                <a:spcPts val="0"/>
              </a:spcAft>
              <a:defRPr/>
            </a:pPr>
            <a:r>
              <a:rPr lang="en-US" sz="2000" dirty="0">
                <a:solidFill>
                  <a:prstClr val="white"/>
                </a:solidFill>
                <a:latin typeface="Calibri"/>
              </a:rPr>
              <a:t>   </a:t>
            </a:r>
          </a:p>
        </p:txBody>
      </p:sp>
      <p:sp>
        <p:nvSpPr>
          <p:cNvPr id="11" name="TextBox 10"/>
          <p:cNvSpPr txBox="1"/>
          <p:nvPr/>
        </p:nvSpPr>
        <p:spPr>
          <a:xfrm>
            <a:off x="6352672" y="1824784"/>
            <a:ext cx="2628900" cy="4401205"/>
          </a:xfrm>
          <a:prstGeom prst="rect">
            <a:avLst/>
          </a:prstGeom>
          <a:noFill/>
        </p:spPr>
        <p:txBody>
          <a:bodyPr wrap="square" rtlCol="0">
            <a:spAutoFit/>
          </a:bodyPr>
          <a:lstStyle/>
          <a:p>
            <a:pPr defTabSz="457200" eaLnBrk="1" fontAlgn="auto" hangingPunct="1">
              <a:spcBef>
                <a:spcPts val="0"/>
              </a:spcBef>
              <a:spcAft>
                <a:spcPts val="0"/>
              </a:spcAft>
              <a:defRPr/>
            </a:pPr>
            <a:r>
              <a:rPr lang="en-US" sz="2000" dirty="0">
                <a:solidFill>
                  <a:prstClr val="white"/>
                </a:solidFill>
                <a:latin typeface="Calibri"/>
              </a:rPr>
              <a:t>Hair is being proposed as a  specimen for drug testing.  </a:t>
            </a:r>
          </a:p>
          <a:p>
            <a:pPr defTabSz="457200" eaLnBrk="1" fontAlgn="auto" hangingPunct="1">
              <a:spcBef>
                <a:spcPts val="0"/>
              </a:spcBef>
              <a:spcAft>
                <a:spcPts val="0"/>
              </a:spcAft>
              <a:defRPr/>
            </a:pPr>
            <a:endParaRPr lang="en-US" sz="2000" dirty="0">
              <a:solidFill>
                <a:prstClr val="white"/>
              </a:solidFill>
              <a:latin typeface="Calibri"/>
            </a:endParaRPr>
          </a:p>
          <a:p>
            <a:pPr defTabSz="457200" eaLnBrk="1" fontAlgn="auto" hangingPunct="1">
              <a:spcBef>
                <a:spcPts val="0"/>
              </a:spcBef>
              <a:spcAft>
                <a:spcPts val="0"/>
              </a:spcAft>
              <a:defRPr/>
            </a:pPr>
            <a:r>
              <a:rPr lang="en-US" sz="2000" dirty="0">
                <a:solidFill>
                  <a:prstClr val="white"/>
                </a:solidFill>
                <a:latin typeface="Calibri"/>
              </a:rPr>
              <a:t>SAMHSA published the proposed Hair Mandatory Guidelines in Federal Register on September 10, 2020, for public comment.</a:t>
            </a:r>
          </a:p>
          <a:p>
            <a:pPr defTabSz="457200" eaLnBrk="1" fontAlgn="auto" hangingPunct="1">
              <a:spcBef>
                <a:spcPts val="0"/>
              </a:spcBef>
              <a:spcAft>
                <a:spcPts val="0"/>
              </a:spcAft>
              <a:defRPr/>
            </a:pPr>
            <a:endParaRPr lang="en-US" sz="2000" dirty="0">
              <a:solidFill>
                <a:prstClr val="white"/>
              </a:solidFill>
              <a:latin typeface="Calibri"/>
            </a:endParaRPr>
          </a:p>
          <a:p>
            <a:pPr defTabSz="457200" eaLnBrk="1" fontAlgn="auto" hangingPunct="1">
              <a:spcBef>
                <a:spcPts val="0"/>
              </a:spcBef>
              <a:spcAft>
                <a:spcPts val="0"/>
              </a:spcAft>
              <a:defRPr/>
            </a:pPr>
            <a:r>
              <a:rPr lang="en-US" sz="2000" dirty="0">
                <a:solidFill>
                  <a:prstClr val="white"/>
                </a:solidFill>
                <a:latin typeface="Calibri"/>
              </a:rPr>
              <a:t>We are currently responding to public comments.</a:t>
            </a:r>
          </a:p>
        </p:txBody>
      </p:sp>
      <p:sp>
        <p:nvSpPr>
          <p:cNvPr id="12" name="TextBox 11"/>
          <p:cNvSpPr txBox="1"/>
          <p:nvPr/>
        </p:nvSpPr>
        <p:spPr>
          <a:xfrm>
            <a:off x="381000" y="1271240"/>
            <a:ext cx="2438400" cy="492443"/>
          </a:xfrm>
          <a:prstGeom prst="rect">
            <a:avLst/>
          </a:prstGeom>
          <a:noFill/>
        </p:spPr>
        <p:txBody>
          <a:bodyPr wrap="square" rtlCol="0">
            <a:spAutoFit/>
          </a:bodyPr>
          <a:lstStyle/>
          <a:p>
            <a:pPr algn="ctr" defTabSz="457200" eaLnBrk="1" fontAlgn="auto" hangingPunct="1">
              <a:spcBef>
                <a:spcPts val="0"/>
              </a:spcBef>
              <a:spcAft>
                <a:spcPts val="0"/>
              </a:spcAft>
              <a:defRPr/>
            </a:pPr>
            <a:r>
              <a:rPr lang="en-US" sz="2600" b="1" u="sng" dirty="0">
                <a:solidFill>
                  <a:prstClr val="white"/>
                </a:solidFill>
                <a:latin typeface="Calibri"/>
              </a:rPr>
              <a:t>Urine</a:t>
            </a:r>
          </a:p>
        </p:txBody>
      </p:sp>
      <p:sp>
        <p:nvSpPr>
          <p:cNvPr id="13" name="TextBox 12"/>
          <p:cNvSpPr txBox="1"/>
          <p:nvPr/>
        </p:nvSpPr>
        <p:spPr>
          <a:xfrm>
            <a:off x="3408228" y="1271240"/>
            <a:ext cx="2438400" cy="492443"/>
          </a:xfrm>
          <a:prstGeom prst="rect">
            <a:avLst/>
          </a:prstGeom>
          <a:noFill/>
        </p:spPr>
        <p:txBody>
          <a:bodyPr wrap="square" rtlCol="0">
            <a:spAutoFit/>
          </a:bodyPr>
          <a:lstStyle/>
          <a:p>
            <a:pPr algn="ctr" defTabSz="457200" eaLnBrk="1" fontAlgn="auto" hangingPunct="1">
              <a:spcBef>
                <a:spcPts val="0"/>
              </a:spcBef>
              <a:spcAft>
                <a:spcPts val="0"/>
              </a:spcAft>
              <a:defRPr/>
            </a:pPr>
            <a:r>
              <a:rPr lang="en-US" sz="2600" b="1" u="sng" dirty="0">
                <a:solidFill>
                  <a:prstClr val="white"/>
                </a:solidFill>
                <a:latin typeface="Calibri"/>
              </a:rPr>
              <a:t>Oral Fluid</a:t>
            </a:r>
          </a:p>
        </p:txBody>
      </p:sp>
      <p:sp>
        <p:nvSpPr>
          <p:cNvPr id="14" name="TextBox 13"/>
          <p:cNvSpPr txBox="1"/>
          <p:nvPr/>
        </p:nvSpPr>
        <p:spPr>
          <a:xfrm>
            <a:off x="6371492" y="1247176"/>
            <a:ext cx="2438400" cy="492443"/>
          </a:xfrm>
          <a:prstGeom prst="rect">
            <a:avLst/>
          </a:prstGeom>
          <a:noFill/>
        </p:spPr>
        <p:txBody>
          <a:bodyPr wrap="square" rtlCol="0">
            <a:spAutoFit/>
          </a:bodyPr>
          <a:lstStyle/>
          <a:p>
            <a:pPr algn="ctr" defTabSz="457200" eaLnBrk="1" fontAlgn="auto" hangingPunct="1">
              <a:spcBef>
                <a:spcPts val="0"/>
              </a:spcBef>
              <a:spcAft>
                <a:spcPts val="0"/>
              </a:spcAft>
              <a:defRPr/>
            </a:pPr>
            <a:r>
              <a:rPr lang="en-US" sz="2600" b="1" u="sng" dirty="0">
                <a:solidFill>
                  <a:prstClr val="white"/>
                </a:solidFill>
                <a:latin typeface="Calibri"/>
              </a:rPr>
              <a:t>Hair</a:t>
            </a:r>
          </a:p>
        </p:txBody>
      </p:sp>
      <p:sp>
        <p:nvSpPr>
          <p:cNvPr id="15" name="Slide Number Placeholder 5">
            <a:extLst>
              <a:ext uri="{FF2B5EF4-FFF2-40B4-BE49-F238E27FC236}">
                <a16:creationId xmlns:a16="http://schemas.microsoft.com/office/drawing/2014/main" id="{A6F08F5A-5CB9-4D18-BDEC-4E711C74E803}"/>
              </a:ext>
            </a:extLst>
          </p:cNvPr>
          <p:cNvSpPr txBox="1">
            <a:spLocks/>
          </p:cNvSpPr>
          <p:nvPr/>
        </p:nvSpPr>
        <p:spPr>
          <a:xfrm>
            <a:off x="8738936" y="938048"/>
            <a:ext cx="685800" cy="365125"/>
          </a:xfr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5A2A4501-83FF-49AF-AF1A-8AEBFA4632B2}" type="slidenum">
              <a:rPr lang="en-US" smtClean="0"/>
              <a:pPr>
                <a:defRPr/>
              </a:pPr>
              <a:t>26</a:t>
            </a:fld>
            <a:endParaRPr lang="en-US" dirty="0"/>
          </a:p>
        </p:txBody>
      </p:sp>
    </p:spTree>
    <p:extLst>
      <p:ext uri="{BB962C8B-B14F-4D97-AF65-F5344CB8AC3E}">
        <p14:creationId xmlns:p14="http://schemas.microsoft.com/office/powerpoint/2010/main" val="3568072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D07D4089-40B5-457D-927F-16367A53BB79}" type="slidenum">
              <a:rPr lang="en-US" smtClean="0"/>
              <a:pPr/>
              <a:t>27</a:t>
            </a:fld>
            <a:endParaRPr lang="en-US" dirty="0"/>
          </a:p>
        </p:txBody>
      </p:sp>
      <p:sp>
        <p:nvSpPr>
          <p:cNvPr id="2" name="Rectangle 1"/>
          <p:cNvSpPr/>
          <p:nvPr/>
        </p:nvSpPr>
        <p:spPr>
          <a:xfrm>
            <a:off x="1361121" y="135077"/>
            <a:ext cx="6421758" cy="646331"/>
          </a:xfrm>
          <a:prstGeom prst="rect">
            <a:avLst/>
          </a:prstGeom>
        </p:spPr>
        <p:txBody>
          <a:bodyPr wrap="none">
            <a:spAutoFit/>
          </a:bodyPr>
          <a:lstStyle/>
          <a:p>
            <a:pPr algn="ctr"/>
            <a:r>
              <a:rPr lang="en-US" sz="3600" b="1" dirty="0">
                <a:solidFill>
                  <a:schemeClr val="bg1"/>
                </a:solidFill>
                <a:latin typeface="+mj-lt"/>
                <a:cs typeface="Arial" panose="020B0604020202020204" pitchFamily="34" charset="0"/>
              </a:rPr>
              <a:t> </a:t>
            </a:r>
            <a:r>
              <a:rPr lang="en-US" sz="3600" b="1" spc="-4" dirty="0">
                <a:solidFill>
                  <a:schemeClr val="bg1"/>
                </a:solidFill>
                <a:latin typeface="+mj-lt"/>
                <a:cs typeface="Arial" panose="020B0604020202020204" pitchFamily="34" charset="0"/>
              </a:rPr>
              <a:t>Commo</a:t>
            </a:r>
            <a:r>
              <a:rPr lang="en-US" sz="3600" b="1" dirty="0">
                <a:solidFill>
                  <a:schemeClr val="bg1"/>
                </a:solidFill>
                <a:latin typeface="+mj-lt"/>
                <a:cs typeface="Arial" panose="020B0604020202020204" pitchFamily="34" charset="0"/>
              </a:rPr>
              <a:t>n</a:t>
            </a:r>
            <a:r>
              <a:rPr lang="en-US" sz="3600" b="1" spc="9" dirty="0">
                <a:solidFill>
                  <a:schemeClr val="bg1"/>
                </a:solidFill>
                <a:latin typeface="+mj-lt"/>
                <a:cs typeface="Arial" panose="020B0604020202020204" pitchFamily="34" charset="0"/>
              </a:rPr>
              <a:t> </a:t>
            </a:r>
            <a:r>
              <a:rPr lang="en-US" sz="3600" b="1" spc="-4" dirty="0">
                <a:solidFill>
                  <a:schemeClr val="bg1"/>
                </a:solidFill>
                <a:latin typeface="+mj-lt"/>
                <a:cs typeface="Arial" panose="020B0604020202020204" pitchFamily="34" charset="0"/>
              </a:rPr>
              <a:t>Matrice</a:t>
            </a:r>
            <a:r>
              <a:rPr lang="en-US" sz="3600" b="1" dirty="0">
                <a:solidFill>
                  <a:schemeClr val="bg1"/>
                </a:solidFill>
                <a:latin typeface="+mj-lt"/>
                <a:cs typeface="Arial" panose="020B0604020202020204" pitchFamily="34" charset="0"/>
              </a:rPr>
              <a:t>s</a:t>
            </a:r>
            <a:r>
              <a:rPr lang="en-US" sz="3600" b="1" spc="9" dirty="0">
                <a:solidFill>
                  <a:schemeClr val="bg1"/>
                </a:solidFill>
                <a:latin typeface="+mj-lt"/>
                <a:cs typeface="Arial" panose="020B0604020202020204" pitchFamily="34" charset="0"/>
              </a:rPr>
              <a:t> </a:t>
            </a:r>
            <a:r>
              <a:rPr lang="en-US" sz="3600" b="1" spc="-4" dirty="0">
                <a:solidFill>
                  <a:schemeClr val="bg1"/>
                </a:solidFill>
                <a:latin typeface="+mj-lt"/>
                <a:cs typeface="Arial" panose="020B0604020202020204" pitchFamily="34" charset="0"/>
              </a:rPr>
              <a:t>i</a:t>
            </a:r>
            <a:r>
              <a:rPr lang="en-US" sz="3600" b="1" dirty="0">
                <a:solidFill>
                  <a:schemeClr val="bg1"/>
                </a:solidFill>
                <a:latin typeface="+mj-lt"/>
                <a:cs typeface="Arial" panose="020B0604020202020204" pitchFamily="34" charset="0"/>
              </a:rPr>
              <a:t>n</a:t>
            </a:r>
            <a:r>
              <a:rPr lang="en-US" sz="3600" b="1" spc="9" dirty="0">
                <a:solidFill>
                  <a:schemeClr val="bg1"/>
                </a:solidFill>
                <a:latin typeface="+mj-lt"/>
                <a:cs typeface="Arial" panose="020B0604020202020204" pitchFamily="34" charset="0"/>
              </a:rPr>
              <a:t> </a:t>
            </a:r>
            <a:r>
              <a:rPr lang="en-US" sz="3600" b="1" spc="-4" dirty="0">
                <a:solidFill>
                  <a:schemeClr val="bg1"/>
                </a:solidFill>
                <a:latin typeface="+mj-lt"/>
                <a:cs typeface="Arial" panose="020B0604020202020204" pitchFamily="34" charset="0"/>
              </a:rPr>
              <a:t>Drug</a:t>
            </a:r>
            <a:r>
              <a:rPr lang="en-US" sz="3600" b="1" spc="9" dirty="0">
                <a:solidFill>
                  <a:schemeClr val="bg1"/>
                </a:solidFill>
                <a:latin typeface="+mj-lt"/>
                <a:cs typeface="Arial" panose="020B0604020202020204" pitchFamily="34" charset="0"/>
              </a:rPr>
              <a:t> </a:t>
            </a:r>
            <a:r>
              <a:rPr lang="en-US" sz="3600" b="1" spc="-4" dirty="0">
                <a:solidFill>
                  <a:schemeClr val="bg1"/>
                </a:solidFill>
                <a:latin typeface="+mj-lt"/>
                <a:cs typeface="Arial" panose="020B0604020202020204" pitchFamily="34" charset="0"/>
              </a:rPr>
              <a:t>Testing</a:t>
            </a:r>
            <a:endParaRPr lang="en-US" sz="3600" dirty="0">
              <a:solidFill>
                <a:schemeClr val="bg1"/>
              </a:solidFill>
              <a:latin typeface="+mj-lt"/>
              <a:cs typeface="Arial" panose="020B0604020202020204" pitchFamily="34" charset="0"/>
            </a:endParaRPr>
          </a:p>
        </p:txBody>
      </p:sp>
      <p:sp>
        <p:nvSpPr>
          <p:cNvPr id="6" name="object 6"/>
          <p:cNvSpPr txBox="1"/>
          <p:nvPr/>
        </p:nvSpPr>
        <p:spPr>
          <a:xfrm>
            <a:off x="940735" y="1350919"/>
            <a:ext cx="7262531" cy="678917"/>
          </a:xfrm>
          <a:prstGeom prst="rect">
            <a:avLst/>
          </a:prstGeom>
        </p:spPr>
        <p:txBody>
          <a:bodyPr vert="horz" wrap="square" lIns="0" tIns="0" rIns="0" bIns="0" rtlCol="0">
            <a:noAutofit/>
          </a:bodyPr>
          <a:lstStyle/>
          <a:p>
            <a:pPr algn="ctr"/>
            <a:r>
              <a:rPr sz="2800" dirty="0">
                <a:latin typeface="+mn-lt"/>
                <a:cs typeface="Arial" panose="020B0604020202020204" pitchFamily="34" charset="0"/>
              </a:rPr>
              <a:t>Detection</a:t>
            </a:r>
            <a:r>
              <a:rPr sz="2800" spc="-4" dirty="0">
                <a:latin typeface="+mn-lt"/>
                <a:cs typeface="Arial" panose="020B0604020202020204" pitchFamily="34" charset="0"/>
              </a:rPr>
              <a:t> </a:t>
            </a:r>
            <a:r>
              <a:rPr sz="2800" dirty="0">
                <a:latin typeface="+mn-lt"/>
                <a:cs typeface="Arial" panose="020B0604020202020204" pitchFamily="34" charset="0"/>
              </a:rPr>
              <a:t>windows</a:t>
            </a:r>
            <a:r>
              <a:rPr sz="2800" spc="-13" dirty="0">
                <a:latin typeface="+mn-lt"/>
                <a:cs typeface="Arial" panose="020B0604020202020204" pitchFamily="34" charset="0"/>
              </a:rPr>
              <a:t> </a:t>
            </a:r>
            <a:r>
              <a:rPr sz="2800" dirty="0">
                <a:latin typeface="+mn-lt"/>
                <a:cs typeface="Arial" panose="020B0604020202020204" pitchFamily="34" charset="0"/>
              </a:rPr>
              <a:t>vary</a:t>
            </a:r>
            <a:r>
              <a:rPr sz="2800" spc="-4" dirty="0">
                <a:latin typeface="+mn-lt"/>
                <a:cs typeface="Arial" panose="020B0604020202020204" pitchFamily="34" charset="0"/>
              </a:rPr>
              <a:t> </a:t>
            </a:r>
            <a:r>
              <a:rPr sz="2800" dirty="0">
                <a:latin typeface="+mn-lt"/>
                <a:cs typeface="Arial" panose="020B0604020202020204" pitchFamily="34" charset="0"/>
              </a:rPr>
              <a:t>by</a:t>
            </a:r>
            <a:r>
              <a:rPr sz="2800" spc="-4" dirty="0">
                <a:latin typeface="+mn-lt"/>
                <a:cs typeface="Arial" panose="020B0604020202020204" pitchFamily="34" charset="0"/>
              </a:rPr>
              <a:t> </a:t>
            </a:r>
            <a:r>
              <a:rPr sz="2800" dirty="0">
                <a:latin typeface="+mn-lt"/>
                <a:cs typeface="Arial" panose="020B0604020202020204" pitchFamily="34" charset="0"/>
              </a:rPr>
              <a:t>drug</a:t>
            </a:r>
            <a:r>
              <a:rPr sz="2800" spc="-4" dirty="0">
                <a:latin typeface="+mn-lt"/>
                <a:cs typeface="Arial" panose="020B0604020202020204" pitchFamily="34" charset="0"/>
              </a:rPr>
              <a:t> </a:t>
            </a:r>
            <a:r>
              <a:rPr sz="2800" dirty="0">
                <a:latin typeface="+mn-lt"/>
                <a:cs typeface="Arial" panose="020B0604020202020204" pitchFamily="34" charset="0"/>
              </a:rPr>
              <a:t>test</a:t>
            </a:r>
            <a:r>
              <a:rPr sz="2800" spc="-4" dirty="0">
                <a:latin typeface="+mn-lt"/>
                <a:cs typeface="Arial" panose="020B0604020202020204" pitchFamily="34" charset="0"/>
              </a:rPr>
              <a:t> </a:t>
            </a:r>
            <a:r>
              <a:rPr sz="2800" dirty="0">
                <a:latin typeface="+mn-lt"/>
                <a:cs typeface="Arial" panose="020B0604020202020204" pitchFamily="34" charset="0"/>
              </a:rPr>
              <a:t>type</a:t>
            </a:r>
          </a:p>
        </p:txBody>
      </p:sp>
      <p:sp>
        <p:nvSpPr>
          <p:cNvPr id="7" name="object 7"/>
          <p:cNvSpPr/>
          <p:nvPr/>
        </p:nvSpPr>
        <p:spPr>
          <a:xfrm>
            <a:off x="731268" y="2062126"/>
            <a:ext cx="2496312" cy="540572"/>
          </a:xfrm>
          <a:custGeom>
            <a:avLst/>
            <a:gdLst/>
            <a:ahLst/>
            <a:cxnLst/>
            <a:rect l="l" t="t" r="r" b="b"/>
            <a:pathLst>
              <a:path w="2659379" h="612648">
                <a:moveTo>
                  <a:pt x="0" y="0"/>
                </a:moveTo>
                <a:lnTo>
                  <a:pt x="0" y="612648"/>
                </a:lnTo>
                <a:lnTo>
                  <a:pt x="2659380" y="612648"/>
                </a:lnTo>
                <a:lnTo>
                  <a:pt x="2659380" y="0"/>
                </a:lnTo>
                <a:lnTo>
                  <a:pt x="0" y="0"/>
                </a:lnTo>
                <a:close/>
              </a:path>
            </a:pathLst>
          </a:custGeom>
          <a:solidFill>
            <a:srgbClr val="1F3A4D"/>
          </a:solidFill>
          <a:ln>
            <a:noFill/>
          </a:ln>
        </p:spPr>
        <p:txBody>
          <a:bodyPr wrap="square" lIns="0" tIns="0" rIns="0" bIns="0" rtlCol="0">
            <a:noAutofit/>
          </a:bodyPr>
          <a:lstStyle/>
          <a:p>
            <a:endParaRPr dirty="0"/>
          </a:p>
        </p:txBody>
      </p:sp>
      <p:sp>
        <p:nvSpPr>
          <p:cNvPr id="10" name="object 9"/>
          <p:cNvSpPr/>
          <p:nvPr/>
        </p:nvSpPr>
        <p:spPr>
          <a:xfrm>
            <a:off x="3406733" y="2077091"/>
            <a:ext cx="2503850" cy="540572"/>
          </a:xfrm>
          <a:custGeom>
            <a:avLst/>
            <a:gdLst/>
            <a:ahLst/>
            <a:cxnLst/>
            <a:rect l="l" t="t" r="r" b="b"/>
            <a:pathLst>
              <a:path w="2658618" h="612648">
                <a:moveTo>
                  <a:pt x="0" y="0"/>
                </a:moveTo>
                <a:lnTo>
                  <a:pt x="0" y="612648"/>
                </a:lnTo>
                <a:lnTo>
                  <a:pt x="2658618" y="612648"/>
                </a:lnTo>
                <a:lnTo>
                  <a:pt x="2658618" y="0"/>
                </a:lnTo>
                <a:lnTo>
                  <a:pt x="0" y="0"/>
                </a:lnTo>
                <a:close/>
              </a:path>
            </a:pathLst>
          </a:custGeom>
          <a:solidFill>
            <a:srgbClr val="1F3A4D"/>
          </a:solidFill>
          <a:ln>
            <a:noFill/>
          </a:ln>
        </p:spPr>
        <p:txBody>
          <a:bodyPr wrap="square" lIns="0" tIns="0" rIns="0" bIns="0" rtlCol="0">
            <a:noAutofit/>
          </a:bodyPr>
          <a:lstStyle/>
          <a:p>
            <a:endParaRPr dirty="0"/>
          </a:p>
        </p:txBody>
      </p:sp>
      <p:sp>
        <p:nvSpPr>
          <p:cNvPr id="11" name="object 11"/>
          <p:cNvSpPr/>
          <p:nvPr/>
        </p:nvSpPr>
        <p:spPr>
          <a:xfrm>
            <a:off x="6091339" y="2060573"/>
            <a:ext cx="2496312" cy="540572"/>
          </a:xfrm>
          <a:custGeom>
            <a:avLst/>
            <a:gdLst/>
            <a:ahLst/>
            <a:cxnLst/>
            <a:rect l="l" t="t" r="r" b="b"/>
            <a:pathLst>
              <a:path w="2659380" h="612648">
                <a:moveTo>
                  <a:pt x="0" y="0"/>
                </a:moveTo>
                <a:lnTo>
                  <a:pt x="0" y="612648"/>
                </a:lnTo>
                <a:lnTo>
                  <a:pt x="2659380" y="612648"/>
                </a:lnTo>
                <a:lnTo>
                  <a:pt x="2659380" y="0"/>
                </a:lnTo>
                <a:lnTo>
                  <a:pt x="0" y="0"/>
                </a:lnTo>
                <a:close/>
              </a:path>
            </a:pathLst>
          </a:custGeom>
          <a:solidFill>
            <a:srgbClr val="1F3A4D"/>
          </a:solidFill>
          <a:ln>
            <a:noFill/>
          </a:ln>
        </p:spPr>
        <p:txBody>
          <a:bodyPr wrap="square" lIns="0" tIns="0" rIns="0" bIns="0" rtlCol="0">
            <a:noAutofit/>
          </a:bodyPr>
          <a:lstStyle/>
          <a:p>
            <a:endParaRPr dirty="0"/>
          </a:p>
        </p:txBody>
      </p:sp>
      <p:sp>
        <p:nvSpPr>
          <p:cNvPr id="12" name="object 8"/>
          <p:cNvSpPr txBox="1"/>
          <p:nvPr/>
        </p:nvSpPr>
        <p:spPr>
          <a:xfrm>
            <a:off x="924678" y="2143586"/>
            <a:ext cx="2126456" cy="391102"/>
          </a:xfrm>
          <a:prstGeom prst="rect">
            <a:avLst/>
          </a:prstGeom>
        </p:spPr>
        <p:txBody>
          <a:bodyPr vert="horz" wrap="square" lIns="0" tIns="0" rIns="0" bIns="0" rtlCol="0">
            <a:noAutofit/>
          </a:bodyPr>
          <a:lstStyle/>
          <a:p>
            <a:pPr algn="ctr"/>
            <a:r>
              <a:rPr sz="2000" b="1" spc="-4" dirty="0">
                <a:solidFill>
                  <a:srgbClr val="FFFFFF"/>
                </a:solidFill>
                <a:latin typeface="+mn-lt"/>
                <a:cs typeface="Arial"/>
              </a:rPr>
              <a:t>Urin</a:t>
            </a:r>
            <a:r>
              <a:rPr sz="2000" b="1" dirty="0">
                <a:solidFill>
                  <a:srgbClr val="FFFFFF"/>
                </a:solidFill>
                <a:latin typeface="+mn-lt"/>
                <a:cs typeface="Arial"/>
              </a:rPr>
              <a:t>e</a:t>
            </a:r>
            <a:r>
              <a:rPr sz="2000" b="1" spc="-4" dirty="0">
                <a:solidFill>
                  <a:srgbClr val="FFFFFF"/>
                </a:solidFill>
                <a:latin typeface="+mn-lt"/>
                <a:cs typeface="Arial"/>
              </a:rPr>
              <a:t> </a:t>
            </a:r>
            <a:r>
              <a:rPr lang="en-US" sz="2000" b="1" spc="-4" dirty="0">
                <a:solidFill>
                  <a:srgbClr val="FFFFFF"/>
                </a:solidFill>
                <a:latin typeface="+mn-lt"/>
                <a:cs typeface="Arial"/>
              </a:rPr>
              <a:t>D</a:t>
            </a:r>
            <a:r>
              <a:rPr sz="2000" b="1" spc="-4" dirty="0">
                <a:solidFill>
                  <a:srgbClr val="FFFFFF"/>
                </a:solidFill>
                <a:latin typeface="+mn-lt"/>
                <a:cs typeface="Arial"/>
              </a:rPr>
              <a:t>ru</a:t>
            </a:r>
            <a:r>
              <a:rPr sz="2000" b="1" dirty="0">
                <a:solidFill>
                  <a:srgbClr val="FFFFFF"/>
                </a:solidFill>
                <a:latin typeface="+mn-lt"/>
                <a:cs typeface="Arial"/>
              </a:rPr>
              <a:t>g</a:t>
            </a:r>
            <a:r>
              <a:rPr sz="2000" b="1" spc="-4" dirty="0">
                <a:solidFill>
                  <a:srgbClr val="FFFFFF"/>
                </a:solidFill>
                <a:latin typeface="+mn-lt"/>
                <a:cs typeface="Arial"/>
              </a:rPr>
              <a:t> </a:t>
            </a:r>
            <a:r>
              <a:rPr lang="en-US" sz="2000" b="1" spc="-4" dirty="0">
                <a:solidFill>
                  <a:srgbClr val="FFFFFF"/>
                </a:solidFill>
                <a:latin typeface="+mn-lt"/>
                <a:cs typeface="Arial"/>
              </a:rPr>
              <a:t>T</a:t>
            </a:r>
            <a:r>
              <a:rPr sz="2000" b="1" spc="-4" dirty="0">
                <a:solidFill>
                  <a:srgbClr val="FFFFFF"/>
                </a:solidFill>
                <a:latin typeface="+mn-lt"/>
                <a:cs typeface="Arial"/>
              </a:rPr>
              <a:t>esting</a:t>
            </a:r>
            <a:endParaRPr sz="2000" dirty="0">
              <a:latin typeface="+mn-lt"/>
              <a:cs typeface="Arial"/>
            </a:endParaRPr>
          </a:p>
        </p:txBody>
      </p:sp>
      <p:sp>
        <p:nvSpPr>
          <p:cNvPr id="13" name="object 10"/>
          <p:cNvSpPr txBox="1"/>
          <p:nvPr/>
        </p:nvSpPr>
        <p:spPr>
          <a:xfrm>
            <a:off x="3443468" y="2153859"/>
            <a:ext cx="2456841" cy="358641"/>
          </a:xfrm>
          <a:prstGeom prst="rect">
            <a:avLst/>
          </a:prstGeom>
        </p:spPr>
        <p:txBody>
          <a:bodyPr vert="horz" wrap="square" lIns="0" tIns="0" rIns="0" bIns="0" rtlCol="0">
            <a:noAutofit/>
          </a:bodyPr>
          <a:lstStyle/>
          <a:p>
            <a:pPr marL="11206"/>
            <a:r>
              <a:rPr sz="2000" b="1" spc="-4" dirty="0">
                <a:solidFill>
                  <a:srgbClr val="FFFFFF"/>
                </a:solidFill>
                <a:cs typeface="Arial"/>
              </a:rPr>
              <a:t>Ora</a:t>
            </a:r>
            <a:r>
              <a:rPr sz="2000" b="1" dirty="0">
                <a:solidFill>
                  <a:srgbClr val="FFFFFF"/>
                </a:solidFill>
                <a:cs typeface="Arial"/>
              </a:rPr>
              <a:t>l</a:t>
            </a:r>
            <a:r>
              <a:rPr sz="2000" b="1" spc="9" dirty="0">
                <a:solidFill>
                  <a:srgbClr val="FFFFFF"/>
                </a:solidFill>
                <a:cs typeface="Arial"/>
              </a:rPr>
              <a:t> </a:t>
            </a:r>
            <a:r>
              <a:rPr lang="en-US" sz="2000" b="1" spc="-4" dirty="0">
                <a:solidFill>
                  <a:srgbClr val="FFFFFF"/>
                </a:solidFill>
                <a:cs typeface="Arial"/>
              </a:rPr>
              <a:t>F</a:t>
            </a:r>
            <a:r>
              <a:rPr sz="2000" b="1" spc="-4" dirty="0">
                <a:solidFill>
                  <a:srgbClr val="FFFFFF"/>
                </a:solidFill>
                <a:cs typeface="Arial"/>
              </a:rPr>
              <a:t>lui</a:t>
            </a:r>
            <a:r>
              <a:rPr sz="2000" b="1" dirty="0">
                <a:solidFill>
                  <a:srgbClr val="FFFFFF"/>
                </a:solidFill>
                <a:cs typeface="Arial"/>
              </a:rPr>
              <a:t>d</a:t>
            </a:r>
            <a:r>
              <a:rPr sz="2000" b="1" spc="9" dirty="0">
                <a:solidFill>
                  <a:srgbClr val="FFFFFF"/>
                </a:solidFill>
                <a:cs typeface="Arial"/>
              </a:rPr>
              <a:t> </a:t>
            </a:r>
            <a:r>
              <a:rPr lang="en-US" sz="2000" b="1" spc="-4" dirty="0">
                <a:solidFill>
                  <a:srgbClr val="FFFFFF"/>
                </a:solidFill>
                <a:cs typeface="Arial"/>
              </a:rPr>
              <a:t>D</a:t>
            </a:r>
            <a:r>
              <a:rPr sz="2000" b="1" spc="-4" dirty="0">
                <a:solidFill>
                  <a:srgbClr val="FFFFFF"/>
                </a:solidFill>
                <a:cs typeface="Arial"/>
              </a:rPr>
              <a:t>ru</a:t>
            </a:r>
            <a:r>
              <a:rPr sz="2000" b="1" dirty="0">
                <a:solidFill>
                  <a:srgbClr val="FFFFFF"/>
                </a:solidFill>
                <a:cs typeface="Arial"/>
              </a:rPr>
              <a:t>g</a:t>
            </a:r>
            <a:r>
              <a:rPr sz="2000" b="1" spc="-4" dirty="0">
                <a:solidFill>
                  <a:srgbClr val="FFFFFF"/>
                </a:solidFill>
                <a:cs typeface="Arial"/>
              </a:rPr>
              <a:t> </a:t>
            </a:r>
            <a:r>
              <a:rPr lang="en-US" sz="2000" b="1" spc="-4" dirty="0">
                <a:solidFill>
                  <a:srgbClr val="FFFFFF"/>
                </a:solidFill>
                <a:cs typeface="Arial"/>
              </a:rPr>
              <a:t>T</a:t>
            </a:r>
            <a:r>
              <a:rPr sz="2000" b="1" spc="-4" dirty="0">
                <a:solidFill>
                  <a:srgbClr val="FFFFFF"/>
                </a:solidFill>
                <a:cs typeface="Arial"/>
              </a:rPr>
              <a:t>esting</a:t>
            </a:r>
            <a:endParaRPr sz="2000" dirty="0">
              <a:cs typeface="Arial"/>
            </a:endParaRPr>
          </a:p>
        </p:txBody>
      </p:sp>
      <p:sp>
        <p:nvSpPr>
          <p:cNvPr id="14" name="object 12"/>
          <p:cNvSpPr txBox="1"/>
          <p:nvPr/>
        </p:nvSpPr>
        <p:spPr>
          <a:xfrm>
            <a:off x="6411069" y="2166273"/>
            <a:ext cx="1829943" cy="317129"/>
          </a:xfrm>
          <a:prstGeom prst="rect">
            <a:avLst/>
          </a:prstGeom>
        </p:spPr>
        <p:txBody>
          <a:bodyPr vert="horz" wrap="square" lIns="0" tIns="0" rIns="0" bIns="0" rtlCol="0">
            <a:noAutofit/>
          </a:bodyPr>
          <a:lstStyle/>
          <a:p>
            <a:pPr marL="11206"/>
            <a:r>
              <a:rPr sz="2000" b="1" spc="-4" dirty="0">
                <a:solidFill>
                  <a:srgbClr val="FFFFFF"/>
                </a:solidFill>
                <a:cs typeface="Arial"/>
              </a:rPr>
              <a:t>Hai</a:t>
            </a:r>
            <a:r>
              <a:rPr sz="2000" b="1" dirty="0">
                <a:solidFill>
                  <a:srgbClr val="FFFFFF"/>
                </a:solidFill>
                <a:cs typeface="Arial"/>
              </a:rPr>
              <a:t>r</a:t>
            </a:r>
            <a:r>
              <a:rPr sz="2000" b="1" spc="4" dirty="0">
                <a:solidFill>
                  <a:srgbClr val="FFFFFF"/>
                </a:solidFill>
                <a:cs typeface="Arial"/>
              </a:rPr>
              <a:t> </a:t>
            </a:r>
            <a:r>
              <a:rPr lang="en-US" sz="2000" b="1" spc="-4" dirty="0">
                <a:solidFill>
                  <a:srgbClr val="FFFFFF"/>
                </a:solidFill>
                <a:cs typeface="Arial"/>
              </a:rPr>
              <a:t>D</a:t>
            </a:r>
            <a:r>
              <a:rPr sz="2000" b="1" spc="-4" dirty="0">
                <a:solidFill>
                  <a:srgbClr val="FFFFFF"/>
                </a:solidFill>
                <a:cs typeface="Arial"/>
              </a:rPr>
              <a:t>ru</a:t>
            </a:r>
            <a:r>
              <a:rPr sz="2000" b="1" dirty="0">
                <a:solidFill>
                  <a:srgbClr val="FFFFFF"/>
                </a:solidFill>
                <a:cs typeface="Arial"/>
              </a:rPr>
              <a:t>g</a:t>
            </a:r>
            <a:r>
              <a:rPr sz="2000" b="1" spc="-9" dirty="0">
                <a:solidFill>
                  <a:srgbClr val="FFFFFF"/>
                </a:solidFill>
                <a:cs typeface="Arial"/>
              </a:rPr>
              <a:t> </a:t>
            </a:r>
            <a:r>
              <a:rPr lang="en-US" sz="2000" b="1" spc="-4" dirty="0">
                <a:solidFill>
                  <a:srgbClr val="FFFFFF"/>
                </a:solidFill>
                <a:cs typeface="Arial"/>
              </a:rPr>
              <a:t>T</a:t>
            </a:r>
            <a:r>
              <a:rPr sz="2000" b="1" spc="-4" dirty="0">
                <a:solidFill>
                  <a:srgbClr val="FFFFFF"/>
                </a:solidFill>
                <a:cs typeface="Arial"/>
              </a:rPr>
              <a:t>esting</a:t>
            </a:r>
            <a:endParaRPr sz="2000" dirty="0">
              <a:cs typeface="Arial"/>
            </a:endParaRPr>
          </a:p>
        </p:txBody>
      </p:sp>
      <p:sp>
        <p:nvSpPr>
          <p:cNvPr id="15" name="object 4"/>
          <p:cNvSpPr/>
          <p:nvPr/>
        </p:nvSpPr>
        <p:spPr>
          <a:xfrm>
            <a:off x="727370" y="2590871"/>
            <a:ext cx="2496312" cy="1801368"/>
          </a:xfrm>
          <a:prstGeom prst="rect">
            <a:avLst/>
          </a:prstGeom>
          <a:blipFill>
            <a:blip r:embed="rId3" cstate="print"/>
            <a:stretch>
              <a:fillRect/>
            </a:stretch>
          </a:blipFill>
        </p:spPr>
        <p:txBody>
          <a:bodyPr wrap="square" lIns="0" tIns="0" rIns="0" bIns="0" rtlCol="0">
            <a:noAutofit/>
          </a:bodyPr>
          <a:lstStyle/>
          <a:p>
            <a:endParaRPr dirty="0"/>
          </a:p>
        </p:txBody>
      </p:sp>
      <p:sp>
        <p:nvSpPr>
          <p:cNvPr id="16" name="object 3"/>
          <p:cNvSpPr/>
          <p:nvPr/>
        </p:nvSpPr>
        <p:spPr>
          <a:xfrm>
            <a:off x="3409690" y="2575784"/>
            <a:ext cx="2496312" cy="1801368"/>
          </a:xfrm>
          <a:prstGeom prst="rect">
            <a:avLst/>
          </a:prstGeom>
          <a:blipFill>
            <a:blip r:embed="rId4" cstate="print"/>
            <a:stretch>
              <a:fillRect/>
            </a:stretch>
          </a:blipFill>
        </p:spPr>
        <p:txBody>
          <a:bodyPr wrap="square" lIns="0" tIns="0" rIns="0" bIns="0" rtlCol="0">
            <a:noAutofit/>
          </a:bodyPr>
          <a:lstStyle/>
          <a:p>
            <a:endParaRPr dirty="0"/>
          </a:p>
        </p:txBody>
      </p:sp>
      <p:sp>
        <p:nvSpPr>
          <p:cNvPr id="17" name="object 2"/>
          <p:cNvSpPr/>
          <p:nvPr/>
        </p:nvSpPr>
        <p:spPr>
          <a:xfrm>
            <a:off x="6091342" y="2565510"/>
            <a:ext cx="2496309" cy="1803868"/>
          </a:xfrm>
          <a:prstGeom prst="rect">
            <a:avLst/>
          </a:prstGeom>
          <a:blipFill>
            <a:blip r:embed="rId5" cstate="print"/>
            <a:stretch>
              <a:fillRect/>
            </a:stretch>
          </a:blipFill>
        </p:spPr>
        <p:txBody>
          <a:bodyPr wrap="square" lIns="0" tIns="0" rIns="0" bIns="0" rtlCol="0">
            <a:noAutofit/>
          </a:bodyPr>
          <a:lstStyle/>
          <a:p>
            <a:endParaRPr dirty="0"/>
          </a:p>
        </p:txBody>
      </p:sp>
      <p:sp>
        <p:nvSpPr>
          <p:cNvPr id="18" name="object 13"/>
          <p:cNvSpPr txBox="1"/>
          <p:nvPr/>
        </p:nvSpPr>
        <p:spPr>
          <a:xfrm>
            <a:off x="949291" y="4507006"/>
            <a:ext cx="2050676" cy="441512"/>
          </a:xfrm>
          <a:prstGeom prst="rect">
            <a:avLst/>
          </a:prstGeom>
        </p:spPr>
        <p:txBody>
          <a:bodyPr vert="horz" wrap="square" lIns="0" tIns="0" rIns="0" bIns="0" rtlCol="0">
            <a:noAutofit/>
          </a:bodyPr>
          <a:lstStyle/>
          <a:p>
            <a:pPr marL="11206" marR="11206"/>
            <a:r>
              <a:rPr sz="2000" dirty="0">
                <a:solidFill>
                  <a:srgbClr val="1F3A4D"/>
                </a:solidFill>
                <a:cs typeface="Arial"/>
              </a:rPr>
              <a:t>Detects</a:t>
            </a:r>
            <a:r>
              <a:rPr sz="2000" spc="-4" dirty="0">
                <a:solidFill>
                  <a:srgbClr val="1F3A4D"/>
                </a:solidFill>
                <a:cs typeface="Arial"/>
              </a:rPr>
              <a:t> </a:t>
            </a:r>
            <a:r>
              <a:rPr sz="2000" dirty="0">
                <a:solidFill>
                  <a:srgbClr val="1F3A4D"/>
                </a:solidFill>
                <a:cs typeface="Arial"/>
              </a:rPr>
              <a:t>recent</a:t>
            </a:r>
            <a:r>
              <a:rPr sz="2000" spc="-4" dirty="0">
                <a:solidFill>
                  <a:srgbClr val="1F3A4D"/>
                </a:solidFill>
                <a:cs typeface="Arial"/>
              </a:rPr>
              <a:t> </a:t>
            </a:r>
            <a:r>
              <a:rPr sz="2000" dirty="0">
                <a:solidFill>
                  <a:srgbClr val="1F3A4D"/>
                </a:solidFill>
                <a:cs typeface="Arial"/>
              </a:rPr>
              <a:t>use (previous</a:t>
            </a:r>
            <a:r>
              <a:rPr sz="2000" spc="-9" dirty="0">
                <a:solidFill>
                  <a:srgbClr val="1F3A4D"/>
                </a:solidFill>
                <a:cs typeface="Arial"/>
              </a:rPr>
              <a:t> </a:t>
            </a:r>
            <a:r>
              <a:rPr sz="2000" dirty="0">
                <a:solidFill>
                  <a:srgbClr val="1F3A4D"/>
                </a:solidFill>
                <a:cs typeface="Arial"/>
              </a:rPr>
              <a:t>24-72</a:t>
            </a:r>
            <a:r>
              <a:rPr sz="2000" spc="-9" dirty="0">
                <a:solidFill>
                  <a:srgbClr val="1F3A4D"/>
                </a:solidFill>
                <a:cs typeface="Arial"/>
              </a:rPr>
              <a:t> </a:t>
            </a:r>
            <a:r>
              <a:rPr sz="2000" dirty="0">
                <a:solidFill>
                  <a:srgbClr val="1F3A4D"/>
                </a:solidFill>
                <a:cs typeface="Arial"/>
              </a:rPr>
              <a:t>hours)</a:t>
            </a:r>
          </a:p>
        </p:txBody>
      </p:sp>
      <p:sp>
        <p:nvSpPr>
          <p:cNvPr id="19" name="object 14"/>
          <p:cNvSpPr txBox="1"/>
          <p:nvPr/>
        </p:nvSpPr>
        <p:spPr>
          <a:xfrm>
            <a:off x="3641397" y="4519107"/>
            <a:ext cx="2050676" cy="441512"/>
          </a:xfrm>
          <a:prstGeom prst="rect">
            <a:avLst/>
          </a:prstGeom>
        </p:spPr>
        <p:txBody>
          <a:bodyPr vert="horz" wrap="square" lIns="0" tIns="0" rIns="0" bIns="0" rtlCol="0">
            <a:noAutofit/>
          </a:bodyPr>
          <a:lstStyle/>
          <a:p>
            <a:pPr marL="11206" marR="11206"/>
            <a:r>
              <a:rPr sz="2000" dirty="0">
                <a:solidFill>
                  <a:srgbClr val="1F3A4D"/>
                </a:solidFill>
                <a:cs typeface="Arial"/>
              </a:rPr>
              <a:t>Detects</a:t>
            </a:r>
            <a:r>
              <a:rPr sz="2000" spc="-4" dirty="0">
                <a:solidFill>
                  <a:srgbClr val="1F3A4D"/>
                </a:solidFill>
                <a:cs typeface="Arial"/>
              </a:rPr>
              <a:t> </a:t>
            </a:r>
            <a:r>
              <a:rPr sz="2000" dirty="0">
                <a:solidFill>
                  <a:srgbClr val="1F3A4D"/>
                </a:solidFill>
                <a:cs typeface="Arial"/>
              </a:rPr>
              <a:t>recent</a:t>
            </a:r>
            <a:r>
              <a:rPr sz="2000" spc="-4" dirty="0">
                <a:solidFill>
                  <a:srgbClr val="1F3A4D"/>
                </a:solidFill>
                <a:cs typeface="Arial"/>
              </a:rPr>
              <a:t> </a:t>
            </a:r>
            <a:r>
              <a:rPr sz="2000" dirty="0">
                <a:solidFill>
                  <a:srgbClr val="1F3A4D"/>
                </a:solidFill>
                <a:cs typeface="Arial"/>
              </a:rPr>
              <a:t>use (previous</a:t>
            </a:r>
            <a:r>
              <a:rPr sz="2000" spc="-9" dirty="0">
                <a:solidFill>
                  <a:srgbClr val="1F3A4D"/>
                </a:solidFill>
                <a:cs typeface="Arial"/>
              </a:rPr>
              <a:t> </a:t>
            </a:r>
            <a:r>
              <a:rPr sz="2000" dirty="0">
                <a:solidFill>
                  <a:srgbClr val="1F3A4D"/>
                </a:solidFill>
                <a:cs typeface="Arial"/>
              </a:rPr>
              <a:t>24-48</a:t>
            </a:r>
            <a:r>
              <a:rPr sz="2000" spc="-9" dirty="0">
                <a:solidFill>
                  <a:srgbClr val="1F3A4D"/>
                </a:solidFill>
                <a:cs typeface="Arial"/>
              </a:rPr>
              <a:t> </a:t>
            </a:r>
            <a:r>
              <a:rPr sz="2000" dirty="0">
                <a:solidFill>
                  <a:srgbClr val="1F3A4D"/>
                </a:solidFill>
                <a:cs typeface="Arial"/>
              </a:rPr>
              <a:t>hours)</a:t>
            </a:r>
          </a:p>
        </p:txBody>
      </p:sp>
      <p:sp>
        <p:nvSpPr>
          <p:cNvPr id="20" name="object 15"/>
          <p:cNvSpPr txBox="1"/>
          <p:nvPr/>
        </p:nvSpPr>
        <p:spPr>
          <a:xfrm>
            <a:off x="6272168" y="4503639"/>
            <a:ext cx="2758816" cy="877421"/>
          </a:xfrm>
          <a:prstGeom prst="rect">
            <a:avLst/>
          </a:prstGeom>
        </p:spPr>
        <p:txBody>
          <a:bodyPr vert="horz" wrap="square" lIns="0" tIns="0" rIns="0" bIns="0" rtlCol="0">
            <a:noAutofit/>
          </a:bodyPr>
          <a:lstStyle/>
          <a:p>
            <a:pPr marR="537911"/>
            <a:r>
              <a:rPr sz="2000" spc="-4" dirty="0">
                <a:solidFill>
                  <a:srgbClr val="1F3A4D"/>
                </a:solidFill>
                <a:cs typeface="Arial"/>
              </a:rPr>
              <a:t>Detect</a:t>
            </a:r>
            <a:r>
              <a:rPr sz="2000" dirty="0">
                <a:solidFill>
                  <a:srgbClr val="1F3A4D"/>
                </a:solidFill>
                <a:cs typeface="Arial"/>
              </a:rPr>
              <a:t>s</a:t>
            </a:r>
            <a:r>
              <a:rPr sz="2000" spc="-4" dirty="0">
                <a:solidFill>
                  <a:srgbClr val="1F3A4D"/>
                </a:solidFill>
                <a:cs typeface="Arial"/>
              </a:rPr>
              <a:t> </a:t>
            </a:r>
            <a:r>
              <a:rPr sz="2000" dirty="0">
                <a:solidFill>
                  <a:srgbClr val="1F3A4D"/>
                </a:solidFill>
                <a:cs typeface="Arial"/>
              </a:rPr>
              <a:t>a</a:t>
            </a:r>
            <a:r>
              <a:rPr sz="2000" spc="-4" dirty="0">
                <a:solidFill>
                  <a:srgbClr val="1F3A4D"/>
                </a:solidFill>
                <a:cs typeface="Arial"/>
              </a:rPr>
              <a:t> patter</a:t>
            </a:r>
            <a:r>
              <a:rPr sz="2000" dirty="0">
                <a:solidFill>
                  <a:srgbClr val="1F3A4D"/>
                </a:solidFill>
                <a:cs typeface="Arial"/>
              </a:rPr>
              <a:t>n</a:t>
            </a:r>
            <a:r>
              <a:rPr lang="en-US" sz="2000" dirty="0">
                <a:solidFill>
                  <a:srgbClr val="1F3A4D"/>
                </a:solidFill>
                <a:cs typeface="Arial"/>
              </a:rPr>
              <a:t> </a:t>
            </a:r>
            <a:r>
              <a:rPr sz="2000" spc="-4" dirty="0">
                <a:solidFill>
                  <a:srgbClr val="1F3A4D"/>
                </a:solidFill>
                <a:cs typeface="Arial"/>
              </a:rPr>
              <a:t>of </a:t>
            </a:r>
            <a:r>
              <a:rPr sz="2000" dirty="0">
                <a:solidFill>
                  <a:srgbClr val="1F3A4D"/>
                </a:solidFill>
                <a:cs typeface="Arial"/>
              </a:rPr>
              <a:t>repetitive</a:t>
            </a:r>
            <a:r>
              <a:rPr sz="2000" spc="-9" dirty="0">
                <a:solidFill>
                  <a:srgbClr val="1F3A4D"/>
                </a:solidFill>
                <a:cs typeface="Arial"/>
              </a:rPr>
              <a:t> </a:t>
            </a:r>
            <a:r>
              <a:rPr sz="2000" dirty="0">
                <a:solidFill>
                  <a:srgbClr val="1F3A4D"/>
                </a:solidFill>
                <a:cs typeface="Arial"/>
              </a:rPr>
              <a:t>use</a:t>
            </a:r>
            <a:r>
              <a:rPr sz="2000" spc="-9" dirty="0">
                <a:solidFill>
                  <a:srgbClr val="1F3A4D"/>
                </a:solidFill>
                <a:cs typeface="Arial"/>
              </a:rPr>
              <a:t> </a:t>
            </a:r>
            <a:r>
              <a:rPr sz="2000" dirty="0">
                <a:solidFill>
                  <a:srgbClr val="1F3A4D"/>
                </a:solidFill>
                <a:cs typeface="Arial"/>
              </a:rPr>
              <a:t>(up</a:t>
            </a:r>
            <a:r>
              <a:rPr sz="2000" spc="-9" dirty="0">
                <a:solidFill>
                  <a:srgbClr val="1F3A4D"/>
                </a:solidFill>
                <a:cs typeface="Arial"/>
              </a:rPr>
              <a:t> </a:t>
            </a:r>
            <a:r>
              <a:rPr sz="2000" dirty="0">
                <a:solidFill>
                  <a:srgbClr val="1F3A4D"/>
                </a:solidFill>
                <a:cs typeface="Arial"/>
              </a:rPr>
              <a:t>to</a:t>
            </a:r>
            <a:r>
              <a:rPr lang="en-US" sz="2000" dirty="0">
                <a:solidFill>
                  <a:srgbClr val="1F3A4D"/>
                </a:solidFill>
                <a:cs typeface="Arial"/>
              </a:rPr>
              <a:t> </a:t>
            </a:r>
            <a:r>
              <a:rPr sz="2000" dirty="0">
                <a:solidFill>
                  <a:srgbClr val="1F3A4D"/>
                </a:solidFill>
                <a:cs typeface="Arial"/>
              </a:rPr>
              <a:t>90</a:t>
            </a:r>
            <a:r>
              <a:rPr sz="2000" spc="-4" dirty="0">
                <a:solidFill>
                  <a:srgbClr val="1F3A4D"/>
                </a:solidFill>
                <a:cs typeface="Arial"/>
              </a:rPr>
              <a:t> </a:t>
            </a:r>
            <a:r>
              <a:rPr sz="2000" dirty="0">
                <a:solidFill>
                  <a:srgbClr val="1F3A4D"/>
                </a:solidFill>
                <a:cs typeface="Arial"/>
              </a:rPr>
              <a:t>days,</a:t>
            </a:r>
            <a:r>
              <a:rPr lang="en-US" sz="2000" dirty="0">
                <a:solidFill>
                  <a:srgbClr val="1F3A4D"/>
                </a:solidFill>
                <a:cs typeface="Arial"/>
              </a:rPr>
              <a:t> </a:t>
            </a:r>
            <a:r>
              <a:rPr sz="2000" dirty="0">
                <a:solidFill>
                  <a:srgbClr val="1F3A4D"/>
                </a:solidFill>
                <a:cs typeface="Arial"/>
              </a:rPr>
              <a:t>based</a:t>
            </a:r>
            <a:r>
              <a:rPr sz="2000" spc="-4" dirty="0">
                <a:solidFill>
                  <a:srgbClr val="1F3A4D"/>
                </a:solidFill>
                <a:cs typeface="Arial"/>
              </a:rPr>
              <a:t> </a:t>
            </a:r>
            <a:r>
              <a:rPr sz="2000" dirty="0">
                <a:solidFill>
                  <a:srgbClr val="1F3A4D"/>
                </a:solidFill>
                <a:cs typeface="Arial"/>
              </a:rPr>
              <a:t>on</a:t>
            </a:r>
            <a:r>
              <a:rPr sz="2000" spc="-4" dirty="0">
                <a:solidFill>
                  <a:srgbClr val="1F3A4D"/>
                </a:solidFill>
                <a:cs typeface="Arial"/>
              </a:rPr>
              <a:t> </a:t>
            </a:r>
            <a:r>
              <a:rPr sz="2000" dirty="0">
                <a:solidFill>
                  <a:srgbClr val="1F3A4D"/>
                </a:solidFill>
                <a:cs typeface="Arial"/>
              </a:rPr>
              <a:t>testing proximal</a:t>
            </a:r>
            <a:r>
              <a:rPr sz="2000" spc="-9" dirty="0">
                <a:solidFill>
                  <a:srgbClr val="1F3A4D"/>
                </a:solidFill>
                <a:cs typeface="Arial"/>
              </a:rPr>
              <a:t> </a:t>
            </a:r>
            <a:r>
              <a:rPr sz="2000" dirty="0">
                <a:solidFill>
                  <a:srgbClr val="1F3A4D"/>
                </a:solidFill>
                <a:cs typeface="Arial"/>
              </a:rPr>
              <a:t>1.5”</a:t>
            </a:r>
            <a:r>
              <a:rPr sz="2000" spc="-9" dirty="0">
                <a:solidFill>
                  <a:srgbClr val="1F3A4D"/>
                </a:solidFill>
                <a:cs typeface="Arial"/>
              </a:rPr>
              <a:t> </a:t>
            </a:r>
            <a:r>
              <a:rPr sz="2000" dirty="0">
                <a:solidFill>
                  <a:srgbClr val="1F3A4D"/>
                </a:solidFill>
                <a:cs typeface="Arial"/>
              </a:rPr>
              <a:t>head</a:t>
            </a:r>
            <a:r>
              <a:rPr sz="2000" spc="-9" dirty="0">
                <a:solidFill>
                  <a:srgbClr val="1F3A4D"/>
                </a:solidFill>
                <a:cs typeface="Arial"/>
              </a:rPr>
              <a:t> </a:t>
            </a:r>
            <a:r>
              <a:rPr sz="2000" dirty="0">
                <a:solidFill>
                  <a:srgbClr val="1F3A4D"/>
                </a:solidFill>
                <a:cs typeface="Arial"/>
              </a:rPr>
              <a:t>hair)</a:t>
            </a:r>
          </a:p>
        </p:txBody>
      </p:sp>
      <p:sp>
        <p:nvSpPr>
          <p:cNvPr id="21" name="Slide Number Placeholder 5">
            <a:extLst>
              <a:ext uri="{FF2B5EF4-FFF2-40B4-BE49-F238E27FC236}">
                <a16:creationId xmlns:a16="http://schemas.microsoft.com/office/drawing/2014/main" id="{A912BC45-8C8F-4D9F-B70C-A12F9F7369D0}"/>
              </a:ext>
            </a:extLst>
          </p:cNvPr>
          <p:cNvSpPr txBox="1">
            <a:spLocks/>
          </p:cNvSpPr>
          <p:nvPr/>
        </p:nvSpPr>
        <p:spPr>
          <a:xfrm>
            <a:off x="8738936" y="938048"/>
            <a:ext cx="685800" cy="365125"/>
          </a:xfr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5A2A4501-83FF-49AF-AF1A-8AEBFA4632B2}" type="slidenum">
              <a:rPr lang="en-US" smtClean="0"/>
              <a:pPr>
                <a:defRPr/>
              </a:pPr>
              <a:t>27</a:t>
            </a:fld>
            <a:endParaRPr lang="en-US" dirty="0"/>
          </a:p>
        </p:txBody>
      </p:sp>
    </p:spTree>
    <p:extLst>
      <p:ext uri="{BB962C8B-B14F-4D97-AF65-F5344CB8AC3E}">
        <p14:creationId xmlns:p14="http://schemas.microsoft.com/office/powerpoint/2010/main" val="2565127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9F90E-0553-4B08-854D-2DECF693D625}"/>
              </a:ext>
            </a:extLst>
          </p:cNvPr>
          <p:cNvSpPr>
            <a:spLocks noGrp="1"/>
          </p:cNvSpPr>
          <p:nvPr>
            <p:ph type="title" idx="4294967295"/>
          </p:nvPr>
        </p:nvSpPr>
        <p:spPr>
          <a:xfrm>
            <a:off x="614363" y="20157"/>
            <a:ext cx="7915275" cy="882650"/>
          </a:xfrm>
        </p:spPr>
        <p:txBody>
          <a:bodyPr/>
          <a:lstStyle/>
          <a:p>
            <a:pPr algn="ctr"/>
            <a:r>
              <a:rPr lang="en-US" sz="3600" b="1" dirty="0">
                <a:solidFill>
                  <a:schemeClr val="bg1"/>
                </a:solidFill>
              </a:rPr>
              <a:t>DFWP and the Evolving Environment</a:t>
            </a:r>
          </a:p>
        </p:txBody>
      </p:sp>
      <p:sp>
        <p:nvSpPr>
          <p:cNvPr id="29699" name="Content Placeholder 2">
            <a:extLst>
              <a:ext uri="{FF2B5EF4-FFF2-40B4-BE49-F238E27FC236}">
                <a16:creationId xmlns:a16="http://schemas.microsoft.com/office/drawing/2014/main" id="{0E70A8BE-D760-47DF-9CEC-CDD0680CE10E}"/>
              </a:ext>
            </a:extLst>
          </p:cNvPr>
          <p:cNvSpPr>
            <a:spLocks noGrp="1" noChangeArrowheads="1"/>
          </p:cNvSpPr>
          <p:nvPr>
            <p:ph sz="quarter" idx="4294967295"/>
          </p:nvPr>
        </p:nvSpPr>
        <p:spPr>
          <a:xfrm>
            <a:off x="174661" y="1008794"/>
            <a:ext cx="8969339" cy="5222875"/>
          </a:xfrm>
        </p:spPr>
        <p:txBody>
          <a:bodyPr>
            <a:normAutofit lnSpcReduction="10000"/>
          </a:bodyPr>
          <a:lstStyle/>
          <a:p>
            <a:pPr marL="0" indent="0">
              <a:buNone/>
            </a:pPr>
            <a:r>
              <a:rPr lang="en-US" altLang="en-US" sz="2400" b="1" u="sng" dirty="0"/>
              <a:t>Emerging Issues - Legislation</a:t>
            </a:r>
          </a:p>
          <a:p>
            <a:pPr lvl="1"/>
            <a:r>
              <a:rPr lang="en-US" altLang="en-US" sz="2000" u="sng" dirty="0"/>
              <a:t>2015 FAST Act </a:t>
            </a:r>
            <a:r>
              <a:rPr lang="en-US" altLang="en-US" sz="2000" dirty="0"/>
              <a:t>–  required development of Mandatory Guidelines for </a:t>
            </a:r>
            <a:r>
              <a:rPr lang="en-US" altLang="en-US" sz="2000" b="1" dirty="0"/>
              <a:t>Hair testing </a:t>
            </a:r>
            <a:r>
              <a:rPr lang="en-US" altLang="en-US" sz="2000" dirty="0"/>
              <a:t>while issues of hair color impact and external contamination issues continue to exist</a:t>
            </a:r>
          </a:p>
          <a:p>
            <a:pPr lvl="1">
              <a:spcAft>
                <a:spcPts val="300"/>
              </a:spcAft>
            </a:pPr>
            <a:r>
              <a:rPr lang="en-US" altLang="en-US" sz="2000" u="sng" dirty="0"/>
              <a:t>2018 Farm bill</a:t>
            </a:r>
            <a:r>
              <a:rPr lang="en-US" altLang="en-US" sz="2000" dirty="0"/>
              <a:t> – defined </a:t>
            </a:r>
            <a:r>
              <a:rPr lang="en-US" altLang="en-US" sz="2000" b="1" dirty="0"/>
              <a:t>hemp</a:t>
            </a:r>
            <a:r>
              <a:rPr lang="en-US" altLang="en-US" sz="2000" dirty="0"/>
              <a:t> </a:t>
            </a:r>
            <a:r>
              <a:rPr lang="en-US" altLang="en-US" sz="2000" b="1" dirty="0"/>
              <a:t>and set a legal limit for THC content</a:t>
            </a:r>
            <a:endParaRPr lang="en-US" altLang="en-US" sz="2000" dirty="0"/>
          </a:p>
          <a:p>
            <a:pPr lvl="1">
              <a:spcBef>
                <a:spcPts val="0"/>
              </a:spcBef>
            </a:pPr>
            <a:r>
              <a:rPr lang="en-US" altLang="en-US" sz="2000" u="sng" dirty="0"/>
              <a:t>2018 Opioids Crisis Response Act</a:t>
            </a:r>
            <a:r>
              <a:rPr lang="en-US" altLang="en-US" sz="2000" dirty="0"/>
              <a:t>  - addition of four semi-synthetic opioids </a:t>
            </a:r>
          </a:p>
          <a:p>
            <a:pPr marL="0" indent="0">
              <a:spcBef>
                <a:spcPts val="0"/>
              </a:spcBef>
              <a:buNone/>
            </a:pPr>
            <a:endParaRPr lang="en-US" altLang="en-US" sz="1600" dirty="0"/>
          </a:p>
          <a:p>
            <a:pPr marL="0" indent="0">
              <a:spcBef>
                <a:spcPts val="0"/>
              </a:spcBef>
              <a:buNone/>
            </a:pPr>
            <a:r>
              <a:rPr lang="en-US" altLang="en-US" sz="2400" b="1" u="sng" dirty="0"/>
              <a:t>Changes in Science and Technology</a:t>
            </a:r>
          </a:p>
          <a:p>
            <a:pPr lvl="1">
              <a:spcAft>
                <a:spcPts val="300"/>
              </a:spcAft>
            </a:pPr>
            <a:r>
              <a:rPr lang="en-US" altLang="en-US" sz="2000" dirty="0"/>
              <a:t>Drug testing and specimen collection technology are improving – Oral Fluid  Mandatory Guidelines, effective January 1, 2020</a:t>
            </a:r>
          </a:p>
          <a:p>
            <a:pPr lvl="1">
              <a:spcBef>
                <a:spcPts val="0"/>
              </a:spcBef>
            </a:pPr>
            <a:r>
              <a:rPr lang="en-US" altLang="en-US" sz="2000" dirty="0"/>
              <a:t>Possible addition of </a:t>
            </a:r>
            <a:r>
              <a:rPr lang="en-US" altLang="en-US" sz="2000" b="1" dirty="0"/>
              <a:t>fentanyl and methadone </a:t>
            </a:r>
            <a:r>
              <a:rPr lang="en-US" altLang="en-US" sz="2000" dirty="0"/>
              <a:t>to standard HHS drug panel</a:t>
            </a:r>
          </a:p>
          <a:p>
            <a:pPr marL="0" indent="0">
              <a:spcBef>
                <a:spcPts val="0"/>
              </a:spcBef>
              <a:buNone/>
            </a:pPr>
            <a:endParaRPr lang="en-US" altLang="en-US" sz="1600" dirty="0"/>
          </a:p>
          <a:p>
            <a:pPr marL="0" indent="0">
              <a:spcBef>
                <a:spcPts val="0"/>
              </a:spcBef>
              <a:buNone/>
            </a:pPr>
            <a:r>
              <a:rPr lang="en-US" altLang="en-US" sz="2400" b="1" u="sng" dirty="0"/>
              <a:t>Evolving</a:t>
            </a:r>
            <a:r>
              <a:rPr lang="en-US" altLang="en-US" sz="2400" u="sng" dirty="0"/>
              <a:t> </a:t>
            </a:r>
            <a:r>
              <a:rPr lang="en-US" altLang="en-US" sz="2400" b="1" u="sng" dirty="0"/>
              <a:t>Environment</a:t>
            </a:r>
          </a:p>
          <a:p>
            <a:pPr lvl="1"/>
            <a:r>
              <a:rPr lang="en-US" altLang="en-US" sz="2000" dirty="0"/>
              <a:t>New and novel drug use continues to emerge, e.g., </a:t>
            </a:r>
            <a:r>
              <a:rPr lang="en-US" altLang="en-US" sz="2000" b="1" dirty="0"/>
              <a:t>synthetic designer drugs </a:t>
            </a:r>
          </a:p>
          <a:p>
            <a:pPr lvl="1"/>
            <a:r>
              <a:rPr lang="en-US" altLang="en-US" sz="2000" b="1" dirty="0"/>
              <a:t>Increased public acceptability and availability </a:t>
            </a:r>
            <a:r>
              <a:rPr lang="en-US" altLang="en-US" sz="2000" dirty="0"/>
              <a:t>of marijuana, CBD products, and THC isomers (e.g., delta-8-THC) with inevitable implications for workplace safety/security – e.g., State initiatives to de-schedule marijuana as a Schedule I drug</a:t>
            </a:r>
          </a:p>
          <a:p>
            <a:pPr lvl="1"/>
            <a:r>
              <a:rPr lang="en-US" altLang="en-US" sz="2000" b="1" dirty="0"/>
              <a:t>Increased demands on the DFWP </a:t>
            </a:r>
            <a:r>
              <a:rPr lang="en-US" altLang="en-US" sz="2000" dirty="0"/>
              <a:t>– e.g., COVID-19 return-to-office challenges</a:t>
            </a:r>
          </a:p>
        </p:txBody>
      </p:sp>
      <p:sp>
        <p:nvSpPr>
          <p:cNvPr id="4" name="Slide Number Placeholder 5">
            <a:extLst>
              <a:ext uri="{FF2B5EF4-FFF2-40B4-BE49-F238E27FC236}">
                <a16:creationId xmlns:a16="http://schemas.microsoft.com/office/drawing/2014/main" id="{30CF9AB5-2227-44BE-9D11-86D51BA2C4DE}"/>
              </a:ext>
            </a:extLst>
          </p:cNvPr>
          <p:cNvSpPr txBox="1">
            <a:spLocks/>
          </p:cNvSpPr>
          <p:nvPr/>
        </p:nvSpPr>
        <p:spPr>
          <a:xfrm>
            <a:off x="8738936" y="938048"/>
            <a:ext cx="685800" cy="365125"/>
          </a:xfr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5A2A4501-83FF-49AF-AF1A-8AEBFA4632B2}" type="slidenum">
              <a:rPr lang="en-US" smtClean="0"/>
              <a:pPr>
                <a:defRPr/>
              </a:pPr>
              <a:t>28</a:t>
            </a:fld>
            <a:endParaRPr lang="en-US" dirty="0"/>
          </a:p>
        </p:txBody>
      </p:sp>
    </p:spTree>
    <p:extLst>
      <p:ext uri="{BB962C8B-B14F-4D97-AF65-F5344CB8AC3E}">
        <p14:creationId xmlns:p14="http://schemas.microsoft.com/office/powerpoint/2010/main" val="3921484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86100" y="-44650"/>
            <a:ext cx="2971800" cy="1020763"/>
          </a:xfrm>
        </p:spPr>
        <p:txBody>
          <a:bodyPr>
            <a:normAutofit/>
          </a:bodyPr>
          <a:lstStyle/>
          <a:p>
            <a:pPr algn="ctr"/>
            <a:r>
              <a:rPr lang="en-US" sz="3600" b="1" dirty="0">
                <a:solidFill>
                  <a:schemeClr val="bg1"/>
                </a:solidFill>
              </a:rPr>
              <a:t>Teleworking</a:t>
            </a:r>
          </a:p>
        </p:txBody>
      </p:sp>
      <p:sp>
        <p:nvSpPr>
          <p:cNvPr id="3" name="Content Placeholder 2"/>
          <p:cNvSpPr>
            <a:spLocks noGrp="1"/>
          </p:cNvSpPr>
          <p:nvPr>
            <p:ph idx="4294967295"/>
          </p:nvPr>
        </p:nvSpPr>
        <p:spPr>
          <a:xfrm>
            <a:off x="446321" y="1224041"/>
            <a:ext cx="8305800" cy="4297363"/>
          </a:xfrm>
        </p:spPr>
        <p:txBody>
          <a:bodyPr>
            <a:noAutofit/>
          </a:bodyPr>
          <a:lstStyle/>
          <a:p>
            <a:pPr>
              <a:spcAft>
                <a:spcPts val="1200"/>
              </a:spcAft>
            </a:pPr>
            <a:r>
              <a:rPr lang="en-US" sz="2800" b="1" dirty="0"/>
              <a:t>Does an employee have a right to telework?</a:t>
            </a:r>
          </a:p>
          <a:p>
            <a:pPr marL="457200" indent="-457200">
              <a:buFont typeface="Arial" panose="020B0604020202020204" pitchFamily="34" charset="0"/>
              <a:buChar char="•"/>
            </a:pPr>
            <a:r>
              <a:rPr lang="en-US" sz="2800" dirty="0"/>
              <a:t>No.  Telework is not a universal employee benefit or right.  Federal law requires agencies to establish telework programs but does not give individual employees a legal right to telework.</a:t>
            </a:r>
          </a:p>
          <a:p>
            <a:endParaRPr lang="en-US" sz="1200" b="1" dirty="0"/>
          </a:p>
          <a:p>
            <a:r>
              <a:rPr lang="en-US" sz="2800" b="1" dirty="0"/>
              <a:t>Teleworking is not an acceptable deferral to drug testing.  All employees are still subject to Drug-Free Workplace Program drug testing.</a:t>
            </a:r>
          </a:p>
          <a:p>
            <a:endParaRPr lang="en-US" sz="1800" dirty="0"/>
          </a:p>
          <a:p>
            <a:r>
              <a:rPr lang="en-US" sz="2400" dirty="0"/>
              <a:t>OPM FAQ -  </a:t>
            </a:r>
            <a:r>
              <a:rPr lang="en-US" sz="2400" dirty="0">
                <a:hlinkClick r:id="rId3"/>
              </a:rPr>
              <a:t>https://www.opm.gov/FAQs/topic/telework/index.aspx?start=0</a:t>
            </a:r>
            <a:endParaRPr lang="en-US" sz="2400" dirty="0"/>
          </a:p>
          <a:p>
            <a:endParaRPr lang="en-US" sz="2800" dirty="0"/>
          </a:p>
        </p:txBody>
      </p:sp>
      <p:sp>
        <p:nvSpPr>
          <p:cNvPr id="4" name="Slide Number Placeholder 5">
            <a:extLst>
              <a:ext uri="{FF2B5EF4-FFF2-40B4-BE49-F238E27FC236}">
                <a16:creationId xmlns:a16="http://schemas.microsoft.com/office/drawing/2014/main" id="{F9328D60-AB09-4E10-853F-A9C1E612BCFD}"/>
              </a:ext>
            </a:extLst>
          </p:cNvPr>
          <p:cNvSpPr txBox="1">
            <a:spLocks/>
          </p:cNvSpPr>
          <p:nvPr/>
        </p:nvSpPr>
        <p:spPr>
          <a:xfrm>
            <a:off x="8738936" y="938048"/>
            <a:ext cx="685800" cy="365125"/>
          </a:xfr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5A2A4501-83FF-49AF-AF1A-8AEBFA4632B2}" type="slidenum">
              <a:rPr lang="en-US" smtClean="0"/>
              <a:pPr>
                <a:defRPr/>
              </a:pPr>
              <a:t>29</a:t>
            </a:fld>
            <a:endParaRPr lang="en-US" dirty="0"/>
          </a:p>
        </p:txBody>
      </p:sp>
    </p:spTree>
    <p:extLst>
      <p:ext uri="{BB962C8B-B14F-4D97-AF65-F5344CB8AC3E}">
        <p14:creationId xmlns:p14="http://schemas.microsoft.com/office/powerpoint/2010/main" val="525452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5"/>
          <p:cNvSpPr>
            <a:spLocks noGrp="1"/>
          </p:cNvSpPr>
          <p:nvPr>
            <p:ph type="sldNum" sz="quarter" idx="4294967295"/>
          </p:nvPr>
        </p:nvSpPr>
        <p:spPr>
          <a:xfrm>
            <a:off x="8794678" y="935038"/>
            <a:ext cx="517525" cy="365125"/>
          </a:xfrm>
          <a:prstGeom prst="rect">
            <a:avLst/>
          </a:prstGeom>
        </p:spPr>
        <p:txBody>
          <a:bodyPr/>
          <a:lstStyle>
            <a:lvl1pPr>
              <a:defRPr/>
            </a:lvl1pPr>
          </a:lstStyle>
          <a:p>
            <a:pPr defTabSz="457200" eaLnBrk="1" fontAlgn="auto" hangingPunct="1">
              <a:spcBef>
                <a:spcPts val="0"/>
              </a:spcBef>
              <a:spcAft>
                <a:spcPts val="0"/>
              </a:spcAft>
              <a:defRPr/>
            </a:pPr>
            <a:fld id="{5A2A4501-83FF-49AF-AF1A-8AEBFA4632B2}" type="slidenum">
              <a:rPr lang="en-US">
                <a:latin typeface="Calibri"/>
              </a:rPr>
              <a:pPr defTabSz="457200" eaLnBrk="1" fontAlgn="auto" hangingPunct="1">
                <a:spcBef>
                  <a:spcPts val="0"/>
                </a:spcBef>
                <a:spcAft>
                  <a:spcPts val="0"/>
                </a:spcAft>
                <a:defRPr/>
              </a:pPr>
              <a:t>3</a:t>
            </a:fld>
            <a:endParaRPr lang="en-US" dirty="0">
              <a:latin typeface="Calibri"/>
            </a:endParaRPr>
          </a:p>
        </p:txBody>
      </p:sp>
      <p:sp>
        <p:nvSpPr>
          <p:cNvPr id="22531" name="Title 1"/>
          <p:cNvSpPr>
            <a:spLocks noGrp="1"/>
          </p:cNvSpPr>
          <p:nvPr>
            <p:ph type="title" idx="4294967295"/>
          </p:nvPr>
        </p:nvSpPr>
        <p:spPr>
          <a:xfrm>
            <a:off x="457200" y="17463"/>
            <a:ext cx="8229600" cy="917575"/>
          </a:xfrm>
        </p:spPr>
        <p:txBody>
          <a:bodyPr>
            <a:normAutofit fontScale="90000"/>
          </a:bodyPr>
          <a:lstStyle/>
          <a:p>
            <a:pPr algn="ctr"/>
            <a:br>
              <a:rPr lang="en-US" altLang="en-US" sz="3600" dirty="0">
                <a:solidFill>
                  <a:schemeClr val="bg1"/>
                </a:solidFill>
              </a:rPr>
            </a:br>
            <a:r>
              <a:rPr lang="en-US" altLang="en-US" sz="4000" b="1" dirty="0">
                <a:solidFill>
                  <a:schemeClr val="bg1"/>
                </a:solidFill>
              </a:rPr>
              <a:t>Drug-Free Workplace Program Impact</a:t>
            </a:r>
            <a:br>
              <a:rPr lang="en-US" altLang="en-US" sz="4000" dirty="0">
                <a:solidFill>
                  <a:schemeClr val="bg1"/>
                </a:solidFill>
                <a:latin typeface="+mn-lt"/>
              </a:rPr>
            </a:br>
            <a:endParaRPr lang="en-US" altLang="en-US" sz="4000" dirty="0">
              <a:solidFill>
                <a:schemeClr val="bg1"/>
              </a:solidFill>
              <a:latin typeface="+mn-lt"/>
            </a:endParaRPr>
          </a:p>
        </p:txBody>
      </p:sp>
      <p:sp>
        <p:nvSpPr>
          <p:cNvPr id="22532" name="Content Placeholder 2"/>
          <p:cNvSpPr txBox="1">
            <a:spLocks noChangeArrowheads="1"/>
          </p:cNvSpPr>
          <p:nvPr/>
        </p:nvSpPr>
        <p:spPr bwMode="auto">
          <a:xfrm>
            <a:off x="1004889" y="5417467"/>
            <a:ext cx="71342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4F6228"/>
              </a:buClr>
              <a:buSzPct val="80000"/>
              <a:buFont typeface="Wingdings" pitchFamily="2" charset="2"/>
              <a:buChar char=""/>
              <a:defRPr sz="3200">
                <a:solidFill>
                  <a:schemeClr val="tx1"/>
                </a:solidFill>
                <a:latin typeface="Calibri" pitchFamily="34" charset="0"/>
              </a:defRPr>
            </a:lvl1pPr>
            <a:lvl2pPr marL="742950" indent="-285750">
              <a:spcBef>
                <a:spcPct val="20000"/>
              </a:spcBef>
              <a:buClr>
                <a:srgbClr val="4F6228"/>
              </a:buClr>
              <a:buSzPct val="80000"/>
              <a:buFont typeface="Calibri" pitchFamily="34" charset="0"/>
              <a:buChar char="●"/>
              <a:defRPr sz="2800">
                <a:solidFill>
                  <a:schemeClr val="tx1"/>
                </a:solidFill>
                <a:latin typeface="Calibri" pitchFamily="34" charset="0"/>
              </a:defRPr>
            </a:lvl2pPr>
            <a:lvl3pPr marL="1143000" indent="-228600">
              <a:spcBef>
                <a:spcPct val="20000"/>
              </a:spcBef>
              <a:buClr>
                <a:srgbClr val="4F6228"/>
              </a:buClr>
              <a:buSzPct val="90000"/>
              <a:buFont typeface="Calibri" pitchFamily="34" charset="0"/>
              <a:buChar char="–"/>
              <a:defRPr sz="2400">
                <a:solidFill>
                  <a:schemeClr val="tx1"/>
                </a:solidFill>
                <a:latin typeface="Calibri" pitchFamily="34" charset="0"/>
              </a:defRPr>
            </a:lvl3pPr>
            <a:lvl4pPr marL="1600200" indent="-228600">
              <a:spcBef>
                <a:spcPct val="20000"/>
              </a:spcBef>
              <a:buClr>
                <a:srgbClr val="4F6228"/>
              </a:buClr>
              <a:buSzPct val="80000"/>
              <a:buFont typeface="Calibri" pitchFamily="34" charset="0"/>
              <a:buChar char="●"/>
              <a:defRPr sz="2000">
                <a:solidFill>
                  <a:schemeClr val="tx1"/>
                </a:solidFill>
                <a:latin typeface="Calibri" pitchFamily="34" charset="0"/>
              </a:defRPr>
            </a:lvl4pPr>
            <a:lvl5pPr marL="2057400" indent="-228600">
              <a:spcBef>
                <a:spcPct val="20000"/>
              </a:spcBef>
              <a:buClr>
                <a:srgbClr val="4F6228"/>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4F6228"/>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4F6228"/>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4F6228"/>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4F6228"/>
              </a:buClr>
              <a:buFont typeface="Arial" charset="0"/>
              <a:buChar char="»"/>
              <a:defRPr sz="2000">
                <a:solidFill>
                  <a:schemeClr val="tx1"/>
                </a:solidFill>
                <a:latin typeface="Calibri" pitchFamily="34" charset="0"/>
              </a:defRPr>
            </a:lvl9pPr>
          </a:lstStyle>
          <a:p>
            <a:pPr algn="ctr" defTabSz="457200" eaLnBrk="1" fontAlgn="auto" hangingPunct="1">
              <a:spcAft>
                <a:spcPts val="0"/>
              </a:spcAft>
              <a:buNone/>
              <a:defRPr/>
            </a:pPr>
            <a:r>
              <a:rPr lang="en-US" altLang="en-US" sz="2300" dirty="0">
                <a:solidFill>
                  <a:prstClr val="black"/>
                </a:solidFill>
              </a:rPr>
              <a:t>DFWP Program Impacts 14 million</a:t>
            </a:r>
            <a:r>
              <a:rPr lang="en-US" altLang="en-US" sz="2300" baseline="30000" dirty="0">
                <a:solidFill>
                  <a:prstClr val="black"/>
                </a:solidFill>
              </a:rPr>
              <a:t>+</a:t>
            </a:r>
            <a:r>
              <a:rPr lang="en-US" altLang="en-US" sz="2300" dirty="0">
                <a:solidFill>
                  <a:prstClr val="black"/>
                </a:solidFill>
              </a:rPr>
              <a:t> employees</a:t>
            </a:r>
          </a:p>
        </p:txBody>
      </p:sp>
      <p:sp>
        <p:nvSpPr>
          <p:cNvPr id="26" name="Content Placeholder 2">
            <a:extLst>
              <a:ext uri="{FF2B5EF4-FFF2-40B4-BE49-F238E27FC236}">
                <a16:creationId xmlns:a16="http://schemas.microsoft.com/office/drawing/2014/main" id="{9CF2CD75-7335-4068-A204-E1BA83208B0E}"/>
              </a:ext>
            </a:extLst>
          </p:cNvPr>
          <p:cNvSpPr txBox="1">
            <a:spLocks/>
          </p:cNvSpPr>
          <p:nvPr/>
        </p:nvSpPr>
        <p:spPr bwMode="auto">
          <a:xfrm>
            <a:off x="592140" y="1548086"/>
            <a:ext cx="4002087" cy="1062037"/>
          </a:xfrm>
          <a:prstGeom prst="rect">
            <a:avLst/>
          </a:prstGeom>
          <a:solidFill>
            <a:schemeClr val="accent2">
              <a:lumMod val="75000"/>
            </a:schemeClr>
          </a:solidFill>
          <a:ln>
            <a:noFill/>
          </a:ln>
        </p:spPr>
        <p:txBody>
          <a:bodyPr rIns="109728" anchor="ctr"/>
          <a:lstStyle>
            <a:lvl1pPr marL="395288" indent="-395288" algn="l" rtl="0" eaLnBrk="0" fontAlgn="base" hangingPunct="0">
              <a:spcBef>
                <a:spcPct val="20000"/>
              </a:spcBef>
              <a:spcAft>
                <a:spcPct val="0"/>
              </a:spcAft>
              <a:buClr>
                <a:srgbClr val="4F6228"/>
              </a:buClr>
              <a:buSzPct val="80000"/>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4F6228"/>
              </a:buClr>
              <a:buSzPct val="80000"/>
              <a:buFont typeface="Calibri" panose="020F050202020403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4F6228"/>
              </a:buClr>
              <a:buSzPct val="90000"/>
              <a:buFont typeface="Calibri" panose="020F050202020403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4F6228"/>
              </a:buClr>
              <a:buSzPct val="80000"/>
              <a:buFont typeface="Calibri" panose="020F050202020403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4F6228"/>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defTabSz="457200">
              <a:buNone/>
              <a:defRPr/>
            </a:pPr>
            <a:r>
              <a:rPr lang="en-US" altLang="en-US" sz="2250" dirty="0">
                <a:solidFill>
                  <a:prstClr val="white"/>
                </a:solidFill>
                <a:latin typeface="Calibri"/>
              </a:rPr>
              <a:t> Federal Executive Branch</a:t>
            </a:r>
          </a:p>
        </p:txBody>
      </p:sp>
      <p:sp>
        <p:nvSpPr>
          <p:cNvPr id="9" name="Content Placeholder 2">
            <a:extLst>
              <a:ext uri="{FF2B5EF4-FFF2-40B4-BE49-F238E27FC236}">
                <a16:creationId xmlns:a16="http://schemas.microsoft.com/office/drawing/2014/main" id="{113EA5F9-CB95-445F-A19E-2CD49BFEC7FB}"/>
              </a:ext>
            </a:extLst>
          </p:cNvPr>
          <p:cNvSpPr txBox="1">
            <a:spLocks/>
          </p:cNvSpPr>
          <p:nvPr/>
        </p:nvSpPr>
        <p:spPr bwMode="auto">
          <a:xfrm>
            <a:off x="593725" y="2773636"/>
            <a:ext cx="4705223" cy="1062037"/>
          </a:xfrm>
          <a:prstGeom prst="rect">
            <a:avLst/>
          </a:prstGeom>
          <a:solidFill>
            <a:schemeClr val="tx2">
              <a:lumMod val="60000"/>
              <a:lumOff val="40000"/>
            </a:schemeClr>
          </a:solidFill>
          <a:ln>
            <a:noFill/>
          </a:ln>
        </p:spPr>
        <p:txBody>
          <a:bodyPr rIns="137160" anchor="ctr"/>
          <a:lstStyle>
            <a:lvl1pPr marL="395288" indent="-395288" algn="l" rtl="0" eaLnBrk="0" fontAlgn="base" hangingPunct="0">
              <a:spcBef>
                <a:spcPct val="20000"/>
              </a:spcBef>
              <a:spcAft>
                <a:spcPct val="0"/>
              </a:spcAft>
              <a:buClr>
                <a:srgbClr val="4F6228"/>
              </a:buClr>
              <a:buSzPct val="80000"/>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4F6228"/>
              </a:buClr>
              <a:buSzPct val="80000"/>
              <a:buFont typeface="Calibri" panose="020F050202020403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4F6228"/>
              </a:buClr>
              <a:buSzPct val="90000"/>
              <a:buFont typeface="Calibri" panose="020F050202020403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4F6228"/>
              </a:buClr>
              <a:buSzPct val="80000"/>
              <a:buFont typeface="Calibri" panose="020F050202020403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4F6228"/>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defTabSz="457200">
              <a:buNone/>
              <a:defRPr/>
            </a:pPr>
            <a:endParaRPr lang="en-US" altLang="en-US" sz="2250" dirty="0">
              <a:solidFill>
                <a:prstClr val="white"/>
              </a:solidFill>
              <a:latin typeface="Calibri"/>
            </a:endParaRPr>
          </a:p>
          <a:p>
            <a:pPr marL="0" indent="0" algn="r" defTabSz="457200">
              <a:buNone/>
              <a:defRPr/>
            </a:pPr>
            <a:r>
              <a:rPr lang="en-US" altLang="en-US" sz="2250" dirty="0">
                <a:solidFill>
                  <a:prstClr val="white"/>
                </a:solidFill>
                <a:latin typeface="Calibri"/>
              </a:rPr>
              <a:t>Department of Transportation</a:t>
            </a:r>
          </a:p>
          <a:p>
            <a:pPr marL="0" indent="0" algn="r" defTabSz="457200">
              <a:buNone/>
              <a:defRPr/>
            </a:pPr>
            <a:r>
              <a:rPr lang="en-US" altLang="en-US" sz="1200" dirty="0">
                <a:solidFill>
                  <a:prstClr val="white"/>
                </a:solidFill>
                <a:latin typeface="Calibri"/>
              </a:rPr>
              <a:t>(Federally regulated program that uses DWP’s drug testing </a:t>
            </a:r>
            <a:br>
              <a:rPr lang="en-US" altLang="en-US" sz="1200" dirty="0">
                <a:solidFill>
                  <a:prstClr val="white"/>
                </a:solidFill>
                <a:latin typeface="Calibri"/>
              </a:rPr>
            </a:br>
            <a:r>
              <a:rPr lang="en-US" altLang="en-US" sz="1200" dirty="0">
                <a:solidFill>
                  <a:prstClr val="white"/>
                </a:solidFill>
                <a:latin typeface="Calibri"/>
              </a:rPr>
              <a:t>standards)</a:t>
            </a:r>
          </a:p>
          <a:p>
            <a:pPr marL="0" indent="0" algn="r" defTabSz="457200">
              <a:buNone/>
              <a:defRPr/>
            </a:pPr>
            <a:endParaRPr lang="en-US" altLang="en-US" sz="2250" dirty="0">
              <a:solidFill>
                <a:prstClr val="white"/>
              </a:solidFill>
              <a:latin typeface="Calibri"/>
            </a:endParaRPr>
          </a:p>
        </p:txBody>
      </p:sp>
      <p:pic>
        <p:nvPicPr>
          <p:cNvPr id="22535"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850" y="1667146"/>
            <a:ext cx="7683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265" y="2891109"/>
            <a:ext cx="76358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AEE9F2E-8F02-4D05-9B0F-DEDF2F7018C8}"/>
              </a:ext>
            </a:extLst>
          </p:cNvPr>
          <p:cNvSpPr txBox="1"/>
          <p:nvPr/>
        </p:nvSpPr>
        <p:spPr>
          <a:xfrm>
            <a:off x="4687888" y="1540148"/>
            <a:ext cx="1217612" cy="1065213"/>
          </a:xfrm>
          <a:prstGeom prst="rect">
            <a:avLst/>
          </a:prstGeom>
          <a:solidFill>
            <a:schemeClr val="accent2">
              <a:lumMod val="20000"/>
              <a:lumOff val="80000"/>
            </a:schemeClr>
          </a:solidFill>
          <a:ln w="12700">
            <a:solidFill>
              <a:schemeClr val="accent2">
                <a:lumMod val="75000"/>
              </a:schemeClr>
            </a:solidFill>
          </a:ln>
        </p:spPr>
        <p:txBody>
          <a:bodyPr anchor="ctr"/>
          <a:lstStyle/>
          <a:p>
            <a:pPr algn="ctr" defTabSz="457200" eaLnBrk="1" fontAlgn="auto" hangingPunct="1">
              <a:spcBef>
                <a:spcPts val="0"/>
              </a:spcBef>
              <a:spcAft>
                <a:spcPts val="0"/>
              </a:spcAft>
              <a:defRPr/>
            </a:pPr>
            <a:r>
              <a:rPr lang="en-US" sz="1300" dirty="0">
                <a:solidFill>
                  <a:prstClr val="black">
                    <a:lumMod val="95000"/>
                    <a:lumOff val="5000"/>
                  </a:prstClr>
                </a:solidFill>
                <a:latin typeface="Calibri"/>
                <a:cs typeface="Arial" panose="020B0604020202020204" pitchFamily="34" charset="0"/>
              </a:rPr>
              <a:t>Approximately 150 Departments and Agencies</a:t>
            </a:r>
          </a:p>
        </p:txBody>
      </p:sp>
      <p:sp>
        <p:nvSpPr>
          <p:cNvPr id="10" name="TextBox 9">
            <a:extLst>
              <a:ext uri="{FF2B5EF4-FFF2-40B4-BE49-F238E27FC236}">
                <a16:creationId xmlns:a16="http://schemas.microsoft.com/office/drawing/2014/main" id="{38C1D0F8-F64C-45B7-9C98-F473C224FAF4}"/>
              </a:ext>
            </a:extLst>
          </p:cNvPr>
          <p:cNvSpPr txBox="1"/>
          <p:nvPr/>
        </p:nvSpPr>
        <p:spPr>
          <a:xfrm>
            <a:off x="5564188" y="2770459"/>
            <a:ext cx="2100262" cy="1065212"/>
          </a:xfrm>
          <a:prstGeom prst="rect">
            <a:avLst/>
          </a:prstGeom>
          <a:solidFill>
            <a:srgbClr val="D7E5F5"/>
          </a:solidFill>
          <a:ln>
            <a:solidFill>
              <a:schemeClr val="tx2">
                <a:lumMod val="60000"/>
                <a:lumOff val="40000"/>
              </a:schemeClr>
            </a:solidFill>
          </a:ln>
        </p:spPr>
        <p:txBody>
          <a:bodyPr anchor="ctr"/>
          <a:lstStyle/>
          <a:p>
            <a:pPr algn="ctr" defTabSz="457200" eaLnBrk="1" fontAlgn="auto" hangingPunct="1">
              <a:spcBef>
                <a:spcPts val="0"/>
              </a:spcBef>
              <a:spcAft>
                <a:spcPts val="0"/>
              </a:spcAft>
              <a:defRPr/>
            </a:pPr>
            <a:r>
              <a:rPr lang="en-US" sz="1300" dirty="0">
                <a:solidFill>
                  <a:prstClr val="black"/>
                </a:solidFill>
                <a:latin typeface="Calibri"/>
                <a:cs typeface="Arial" panose="020B0604020202020204" pitchFamily="34" charset="0"/>
              </a:rPr>
              <a:t>Regulated Transportation Industry Employees Tested </a:t>
            </a:r>
            <a:br>
              <a:rPr lang="en-US" sz="1300" dirty="0">
                <a:solidFill>
                  <a:prstClr val="black"/>
                </a:solidFill>
                <a:latin typeface="Calibri"/>
                <a:cs typeface="Arial" panose="020B0604020202020204" pitchFamily="34" charset="0"/>
              </a:rPr>
            </a:br>
            <a:r>
              <a:rPr lang="en-US" sz="1300" dirty="0">
                <a:solidFill>
                  <a:prstClr val="black"/>
                </a:solidFill>
                <a:latin typeface="Calibri"/>
                <a:cs typeface="Arial" panose="020B0604020202020204" pitchFamily="34" charset="0"/>
              </a:rPr>
              <a:t>for Drugs (and Alcohol)   </a:t>
            </a:r>
            <a:br>
              <a:rPr lang="en-US" sz="1300" dirty="0">
                <a:solidFill>
                  <a:prstClr val="black"/>
                </a:solidFill>
                <a:latin typeface="Calibri"/>
                <a:cs typeface="Arial" panose="020B0604020202020204" pitchFamily="34" charset="0"/>
              </a:rPr>
            </a:br>
            <a:r>
              <a:rPr lang="en-US" sz="1300" dirty="0">
                <a:solidFill>
                  <a:prstClr val="black"/>
                </a:solidFill>
                <a:latin typeface="Calibri"/>
                <a:cs typeface="Arial" panose="020B0604020202020204" pitchFamily="34" charset="0"/>
              </a:rPr>
              <a:t>12 million +</a:t>
            </a:r>
          </a:p>
        </p:txBody>
      </p:sp>
      <p:sp>
        <p:nvSpPr>
          <p:cNvPr id="11" name="Content Placeholder 2">
            <a:extLst>
              <a:ext uri="{FF2B5EF4-FFF2-40B4-BE49-F238E27FC236}">
                <a16:creationId xmlns:a16="http://schemas.microsoft.com/office/drawing/2014/main" id="{E406A051-72E0-471F-9A34-6450D5F4F08D}"/>
              </a:ext>
            </a:extLst>
          </p:cNvPr>
          <p:cNvSpPr txBox="1">
            <a:spLocks/>
          </p:cNvSpPr>
          <p:nvPr/>
        </p:nvSpPr>
        <p:spPr bwMode="auto">
          <a:xfrm>
            <a:off x="609672" y="4011884"/>
            <a:ext cx="4870450" cy="1065212"/>
          </a:xfrm>
          <a:prstGeom prst="rect">
            <a:avLst/>
          </a:prstGeom>
          <a:solidFill>
            <a:srgbClr val="83A343"/>
          </a:solidFill>
          <a:ln>
            <a:noFill/>
          </a:ln>
        </p:spPr>
        <p:txBody>
          <a:bodyPr tIns="274320" rIns="137160"/>
          <a:lstStyle>
            <a:lvl1pPr marL="395288" indent="-395288" algn="l" rtl="0" eaLnBrk="0" fontAlgn="base" hangingPunct="0">
              <a:spcBef>
                <a:spcPct val="20000"/>
              </a:spcBef>
              <a:spcAft>
                <a:spcPct val="0"/>
              </a:spcAft>
              <a:buClr>
                <a:srgbClr val="4F6228"/>
              </a:buClr>
              <a:buSzPct val="80000"/>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4F6228"/>
              </a:buClr>
              <a:buSzPct val="80000"/>
              <a:buFont typeface="Calibri" panose="020F050202020403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4F6228"/>
              </a:buClr>
              <a:buSzPct val="90000"/>
              <a:buFont typeface="Calibri" panose="020F050202020403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4F6228"/>
              </a:buClr>
              <a:buSzPct val="80000"/>
              <a:buFont typeface="Calibri" panose="020F050202020403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4F6228"/>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defTabSz="457200">
              <a:buNone/>
              <a:defRPr/>
            </a:pPr>
            <a:r>
              <a:rPr lang="en-US" altLang="en-US" sz="2250" dirty="0">
                <a:solidFill>
                  <a:prstClr val="white"/>
                </a:solidFill>
                <a:latin typeface="Calibri"/>
              </a:rPr>
              <a:t>Nuclear Regulatory Commission</a:t>
            </a:r>
          </a:p>
        </p:txBody>
      </p:sp>
      <p:sp>
        <p:nvSpPr>
          <p:cNvPr id="18" name="TextBox 17">
            <a:extLst>
              <a:ext uri="{FF2B5EF4-FFF2-40B4-BE49-F238E27FC236}">
                <a16:creationId xmlns:a16="http://schemas.microsoft.com/office/drawing/2014/main" id="{E47BCC42-D437-482D-B210-2864B4ADF21C}"/>
              </a:ext>
            </a:extLst>
          </p:cNvPr>
          <p:cNvSpPr txBox="1"/>
          <p:nvPr/>
        </p:nvSpPr>
        <p:spPr>
          <a:xfrm>
            <a:off x="6008688" y="1536973"/>
            <a:ext cx="1217612" cy="1065213"/>
          </a:xfrm>
          <a:prstGeom prst="rect">
            <a:avLst/>
          </a:prstGeom>
          <a:solidFill>
            <a:schemeClr val="accent2">
              <a:lumMod val="20000"/>
              <a:lumOff val="80000"/>
            </a:schemeClr>
          </a:solidFill>
          <a:ln w="12700">
            <a:solidFill>
              <a:schemeClr val="accent2">
                <a:lumMod val="75000"/>
              </a:schemeClr>
            </a:solidFill>
          </a:ln>
        </p:spPr>
        <p:txBody>
          <a:bodyPr anchor="ctr"/>
          <a:lstStyle/>
          <a:p>
            <a:pPr algn="ctr" defTabSz="457200" eaLnBrk="1" fontAlgn="auto" hangingPunct="1">
              <a:spcBef>
                <a:spcPts val="0"/>
              </a:spcBef>
              <a:spcAft>
                <a:spcPts val="0"/>
              </a:spcAft>
              <a:defRPr/>
            </a:pPr>
            <a:r>
              <a:rPr lang="en-US" sz="1400" dirty="0">
                <a:solidFill>
                  <a:prstClr val="black">
                    <a:lumMod val="95000"/>
                    <a:lumOff val="5000"/>
                  </a:prstClr>
                </a:solidFill>
                <a:latin typeface="Calibri"/>
                <a:cs typeface="Arial" panose="020B0604020202020204" pitchFamily="34" charset="0"/>
              </a:rPr>
              <a:t>Civilian Employees </a:t>
            </a:r>
            <a:br>
              <a:rPr lang="en-US" sz="1400" dirty="0">
                <a:solidFill>
                  <a:prstClr val="black">
                    <a:lumMod val="95000"/>
                    <a:lumOff val="5000"/>
                  </a:prstClr>
                </a:solidFill>
                <a:latin typeface="Calibri"/>
                <a:cs typeface="Arial" panose="020B0604020202020204" pitchFamily="34" charset="0"/>
              </a:rPr>
            </a:br>
            <a:r>
              <a:rPr lang="en-US" sz="1400" dirty="0">
                <a:solidFill>
                  <a:prstClr val="black">
                    <a:lumMod val="95000"/>
                    <a:lumOff val="5000"/>
                  </a:prstClr>
                </a:solidFill>
                <a:latin typeface="Calibri"/>
                <a:cs typeface="Arial" panose="020B0604020202020204" pitchFamily="34" charset="0"/>
              </a:rPr>
              <a:t>2 million +</a:t>
            </a:r>
          </a:p>
        </p:txBody>
      </p:sp>
      <p:sp>
        <p:nvSpPr>
          <p:cNvPr id="19" name="TextBox 18">
            <a:extLst>
              <a:ext uri="{FF2B5EF4-FFF2-40B4-BE49-F238E27FC236}">
                <a16:creationId xmlns:a16="http://schemas.microsoft.com/office/drawing/2014/main" id="{CB154040-A155-4455-96E9-9E767C6EAD49}"/>
              </a:ext>
            </a:extLst>
          </p:cNvPr>
          <p:cNvSpPr txBox="1"/>
          <p:nvPr/>
        </p:nvSpPr>
        <p:spPr>
          <a:xfrm>
            <a:off x="7331077" y="1533798"/>
            <a:ext cx="1217613" cy="1065213"/>
          </a:xfrm>
          <a:prstGeom prst="rect">
            <a:avLst/>
          </a:prstGeom>
          <a:solidFill>
            <a:schemeClr val="accent2">
              <a:lumMod val="20000"/>
              <a:lumOff val="80000"/>
            </a:schemeClr>
          </a:solidFill>
          <a:ln w="12700">
            <a:solidFill>
              <a:schemeClr val="accent2">
                <a:lumMod val="75000"/>
              </a:schemeClr>
            </a:solidFill>
          </a:ln>
        </p:spPr>
        <p:txBody>
          <a:bodyPr anchor="ctr"/>
          <a:lstStyle/>
          <a:p>
            <a:pPr algn="ctr" defTabSz="457200" eaLnBrk="1" fontAlgn="auto" hangingPunct="1">
              <a:spcBef>
                <a:spcPts val="0"/>
              </a:spcBef>
              <a:spcAft>
                <a:spcPts val="0"/>
              </a:spcAft>
              <a:defRPr/>
            </a:pPr>
            <a:r>
              <a:rPr lang="en-US" sz="1200" dirty="0">
                <a:solidFill>
                  <a:prstClr val="black">
                    <a:lumMod val="95000"/>
                    <a:lumOff val="5000"/>
                  </a:prstClr>
                </a:solidFill>
                <a:latin typeface="Calibri"/>
                <a:cs typeface="Arial" panose="020B0604020202020204" pitchFamily="34" charset="0"/>
              </a:rPr>
              <a:t>Random Testing Positions (Safety/Security/Public Health)  400K+</a:t>
            </a:r>
          </a:p>
        </p:txBody>
      </p:sp>
      <p:pic>
        <p:nvPicPr>
          <p:cNvPr id="22542" name="Picture 1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550" y="4146821"/>
            <a:ext cx="76358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A3C2212-F471-44BF-8E32-906E37A3F035}"/>
              </a:ext>
            </a:extLst>
          </p:cNvPr>
          <p:cNvSpPr txBox="1"/>
          <p:nvPr/>
        </p:nvSpPr>
        <p:spPr>
          <a:xfrm>
            <a:off x="5573713" y="4002359"/>
            <a:ext cx="984250" cy="1071562"/>
          </a:xfrm>
          <a:prstGeom prst="rect">
            <a:avLst/>
          </a:prstGeom>
          <a:solidFill>
            <a:schemeClr val="accent3">
              <a:lumMod val="40000"/>
              <a:lumOff val="60000"/>
            </a:schemeClr>
          </a:solidFill>
          <a:ln>
            <a:solidFill>
              <a:schemeClr val="accent3">
                <a:lumMod val="75000"/>
              </a:schemeClr>
            </a:solidFill>
          </a:ln>
        </p:spPr>
        <p:txBody>
          <a:bodyPr anchor="ctr"/>
          <a:lstStyle/>
          <a:p>
            <a:pPr algn="ctr" defTabSz="457200" eaLnBrk="1" fontAlgn="auto" hangingPunct="1">
              <a:spcBef>
                <a:spcPts val="0"/>
              </a:spcBef>
              <a:spcAft>
                <a:spcPts val="0"/>
              </a:spcAft>
              <a:defRPr/>
            </a:pPr>
            <a:r>
              <a:rPr lang="en-US" sz="1300" dirty="0">
                <a:solidFill>
                  <a:prstClr val="black"/>
                </a:solidFill>
                <a:latin typeface="Calibri"/>
                <a:cs typeface="Arial" panose="020B0604020202020204" pitchFamily="34" charset="0"/>
              </a:rPr>
              <a:t>Power Plants</a:t>
            </a:r>
          </a:p>
          <a:p>
            <a:pPr algn="ctr" defTabSz="457200" eaLnBrk="1" fontAlgn="auto" hangingPunct="1">
              <a:spcBef>
                <a:spcPts val="0"/>
              </a:spcBef>
              <a:spcAft>
                <a:spcPts val="0"/>
              </a:spcAft>
              <a:defRPr/>
            </a:pPr>
            <a:r>
              <a:rPr lang="en-US" sz="1300" dirty="0">
                <a:solidFill>
                  <a:prstClr val="black"/>
                </a:solidFill>
                <a:latin typeface="Calibri"/>
                <a:cs typeface="Arial" panose="020B0604020202020204" pitchFamily="34" charset="0"/>
              </a:rPr>
              <a:t>100</a:t>
            </a:r>
          </a:p>
        </p:txBody>
      </p:sp>
      <p:sp>
        <p:nvSpPr>
          <p:cNvPr id="23" name="TextBox 22">
            <a:extLst>
              <a:ext uri="{FF2B5EF4-FFF2-40B4-BE49-F238E27FC236}">
                <a16:creationId xmlns:a16="http://schemas.microsoft.com/office/drawing/2014/main" id="{C998F7A0-651E-41C2-90BC-17103038C38A}"/>
              </a:ext>
            </a:extLst>
          </p:cNvPr>
          <p:cNvSpPr txBox="1"/>
          <p:nvPr/>
        </p:nvSpPr>
        <p:spPr>
          <a:xfrm>
            <a:off x="6680200" y="4002359"/>
            <a:ext cx="984250" cy="1071562"/>
          </a:xfrm>
          <a:prstGeom prst="rect">
            <a:avLst/>
          </a:prstGeom>
          <a:solidFill>
            <a:schemeClr val="accent3">
              <a:lumMod val="40000"/>
              <a:lumOff val="60000"/>
            </a:schemeClr>
          </a:solidFill>
          <a:ln>
            <a:solidFill>
              <a:schemeClr val="accent3">
                <a:lumMod val="75000"/>
              </a:schemeClr>
            </a:solidFill>
          </a:ln>
        </p:spPr>
        <p:txBody>
          <a:bodyPr anchor="ctr"/>
          <a:lstStyle/>
          <a:p>
            <a:pPr algn="ctr" defTabSz="457200" eaLnBrk="1" fontAlgn="auto" hangingPunct="1">
              <a:spcBef>
                <a:spcPts val="0"/>
              </a:spcBef>
              <a:spcAft>
                <a:spcPts val="0"/>
              </a:spcAft>
              <a:defRPr/>
            </a:pPr>
            <a:r>
              <a:rPr lang="en-US" sz="1300" dirty="0">
                <a:solidFill>
                  <a:prstClr val="black"/>
                </a:solidFill>
                <a:latin typeface="Calibri"/>
                <a:cs typeface="Arial" panose="020B0604020202020204" pitchFamily="34" charset="0"/>
              </a:rPr>
              <a:t>Research and Test Reactors</a:t>
            </a:r>
          </a:p>
          <a:p>
            <a:pPr algn="ctr" defTabSz="457200" eaLnBrk="1" fontAlgn="auto" hangingPunct="1">
              <a:spcBef>
                <a:spcPts val="0"/>
              </a:spcBef>
              <a:spcAft>
                <a:spcPts val="0"/>
              </a:spcAft>
              <a:defRPr/>
            </a:pPr>
            <a:r>
              <a:rPr lang="en-US" sz="1300" dirty="0">
                <a:solidFill>
                  <a:prstClr val="black"/>
                </a:solidFill>
                <a:latin typeface="Calibri"/>
                <a:cs typeface="Arial" panose="020B0604020202020204" pitchFamily="34" charset="0"/>
              </a:rPr>
              <a:t>36</a:t>
            </a:r>
          </a:p>
        </p:txBody>
      </p:sp>
      <p:sp>
        <p:nvSpPr>
          <p:cNvPr id="22545" name="Content Placeholder 2"/>
          <p:cNvSpPr txBox="1">
            <a:spLocks/>
          </p:cNvSpPr>
          <p:nvPr/>
        </p:nvSpPr>
        <p:spPr bwMode="auto">
          <a:xfrm>
            <a:off x="1566864" y="4579258"/>
            <a:ext cx="38846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F6228"/>
              </a:buClr>
              <a:buSzPct val="80000"/>
              <a:buFont typeface="Wingdings" pitchFamily="2" charset="2"/>
              <a:buChar char=""/>
              <a:defRPr sz="3200">
                <a:solidFill>
                  <a:schemeClr val="tx1"/>
                </a:solidFill>
                <a:latin typeface="Calibri" pitchFamily="34" charset="0"/>
              </a:defRPr>
            </a:lvl1pPr>
            <a:lvl2pPr marL="742950" indent="-285750">
              <a:spcBef>
                <a:spcPct val="20000"/>
              </a:spcBef>
              <a:buClr>
                <a:srgbClr val="4F6228"/>
              </a:buClr>
              <a:buSzPct val="80000"/>
              <a:buFont typeface="Calibri" pitchFamily="34" charset="0"/>
              <a:buChar char="●"/>
              <a:defRPr sz="2800">
                <a:solidFill>
                  <a:schemeClr val="tx1"/>
                </a:solidFill>
                <a:latin typeface="Calibri" pitchFamily="34" charset="0"/>
              </a:defRPr>
            </a:lvl2pPr>
            <a:lvl3pPr marL="1143000" indent="-228600">
              <a:spcBef>
                <a:spcPct val="20000"/>
              </a:spcBef>
              <a:buClr>
                <a:srgbClr val="4F6228"/>
              </a:buClr>
              <a:buSzPct val="90000"/>
              <a:buFont typeface="Calibri" pitchFamily="34" charset="0"/>
              <a:buChar char="–"/>
              <a:defRPr sz="2400">
                <a:solidFill>
                  <a:schemeClr val="tx1"/>
                </a:solidFill>
                <a:latin typeface="Calibri" pitchFamily="34" charset="0"/>
              </a:defRPr>
            </a:lvl3pPr>
            <a:lvl4pPr marL="1600200" indent="-228600">
              <a:spcBef>
                <a:spcPct val="20000"/>
              </a:spcBef>
              <a:buClr>
                <a:srgbClr val="4F6228"/>
              </a:buClr>
              <a:buSzPct val="80000"/>
              <a:buFont typeface="Calibri" pitchFamily="34" charset="0"/>
              <a:buChar char="●"/>
              <a:defRPr sz="2000">
                <a:solidFill>
                  <a:schemeClr val="tx1"/>
                </a:solidFill>
                <a:latin typeface="Calibri" pitchFamily="34" charset="0"/>
              </a:defRPr>
            </a:lvl4pPr>
            <a:lvl5pPr marL="2057400" indent="-228600">
              <a:spcBef>
                <a:spcPct val="20000"/>
              </a:spcBef>
              <a:buClr>
                <a:srgbClr val="4F6228"/>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4F6228"/>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4F6228"/>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4F6228"/>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4F6228"/>
              </a:buClr>
              <a:buFont typeface="Arial" charset="0"/>
              <a:buChar char="»"/>
              <a:defRPr sz="2000">
                <a:solidFill>
                  <a:schemeClr val="tx1"/>
                </a:solidFill>
                <a:latin typeface="Calibri" pitchFamily="34" charset="0"/>
              </a:defRPr>
            </a:lvl9pPr>
          </a:lstStyle>
          <a:p>
            <a:pPr algn="r" defTabSz="457200" eaLnBrk="1" fontAlgn="auto" hangingPunct="1">
              <a:spcAft>
                <a:spcPts val="0"/>
              </a:spcAft>
              <a:buNone/>
              <a:defRPr/>
            </a:pPr>
            <a:r>
              <a:rPr lang="en-US" altLang="en-US" sz="1200" dirty="0">
                <a:solidFill>
                  <a:prstClr val="white"/>
                </a:solidFill>
              </a:rPr>
              <a:t>(Federally regulated program that uses DWP’s drug testing standards)</a:t>
            </a:r>
          </a:p>
        </p:txBody>
      </p:sp>
      <p:sp>
        <p:nvSpPr>
          <p:cNvPr id="21509" name="Freeform: Shape 21508">
            <a:extLst>
              <a:ext uri="{FF2B5EF4-FFF2-40B4-BE49-F238E27FC236}">
                <a16:creationId xmlns:a16="http://schemas.microsoft.com/office/drawing/2014/main" id="{81ADD356-6EE5-4279-AE62-EF6071C7E2BC}"/>
              </a:ext>
            </a:extLst>
          </p:cNvPr>
          <p:cNvSpPr/>
          <p:nvPr/>
        </p:nvSpPr>
        <p:spPr>
          <a:xfrm>
            <a:off x="319161" y="1267096"/>
            <a:ext cx="581025" cy="4362450"/>
          </a:xfrm>
          <a:custGeom>
            <a:avLst/>
            <a:gdLst>
              <a:gd name="connsiteX0" fmla="*/ 2905125 w 2905125"/>
              <a:gd name="connsiteY0" fmla="*/ 0 h 5086350"/>
              <a:gd name="connsiteX1" fmla="*/ 0 w 2905125"/>
              <a:gd name="connsiteY1" fmla="*/ 0 h 5086350"/>
              <a:gd name="connsiteX2" fmla="*/ 0 w 2905125"/>
              <a:gd name="connsiteY2" fmla="*/ 5086350 h 5086350"/>
              <a:gd name="connsiteX3" fmla="*/ 638175 w 2905125"/>
              <a:gd name="connsiteY3" fmla="*/ 5086350 h 5086350"/>
            </a:gdLst>
            <a:ahLst/>
            <a:cxnLst>
              <a:cxn ang="0">
                <a:pos x="connsiteX0" y="connsiteY0"/>
              </a:cxn>
              <a:cxn ang="0">
                <a:pos x="connsiteX1" y="connsiteY1"/>
              </a:cxn>
              <a:cxn ang="0">
                <a:pos x="connsiteX2" y="connsiteY2"/>
              </a:cxn>
              <a:cxn ang="0">
                <a:pos x="connsiteX3" y="connsiteY3"/>
              </a:cxn>
            </a:cxnLst>
            <a:rect l="l" t="t" r="r" b="b"/>
            <a:pathLst>
              <a:path w="2905125" h="5086350">
                <a:moveTo>
                  <a:pt x="2905125" y="0"/>
                </a:moveTo>
                <a:lnTo>
                  <a:pt x="0" y="0"/>
                </a:lnTo>
                <a:lnTo>
                  <a:pt x="0" y="5086350"/>
                </a:lnTo>
                <a:lnTo>
                  <a:pt x="638175" y="5086350"/>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latin typeface="Calibri"/>
            </a:endParaRPr>
          </a:p>
        </p:txBody>
      </p:sp>
      <p:sp>
        <p:nvSpPr>
          <p:cNvPr id="40" name="Freeform: Shape 39">
            <a:extLst>
              <a:ext uri="{FF2B5EF4-FFF2-40B4-BE49-F238E27FC236}">
                <a16:creationId xmlns:a16="http://schemas.microsoft.com/office/drawing/2014/main" id="{891C8636-29CC-4FD1-8D62-2C6A1A6E8E2D}"/>
              </a:ext>
            </a:extLst>
          </p:cNvPr>
          <p:cNvSpPr/>
          <p:nvPr/>
        </p:nvSpPr>
        <p:spPr>
          <a:xfrm flipH="1">
            <a:off x="8153401" y="1267096"/>
            <a:ext cx="638174" cy="4362450"/>
          </a:xfrm>
          <a:custGeom>
            <a:avLst/>
            <a:gdLst>
              <a:gd name="connsiteX0" fmla="*/ 2905125 w 2905125"/>
              <a:gd name="connsiteY0" fmla="*/ 0 h 5086350"/>
              <a:gd name="connsiteX1" fmla="*/ 0 w 2905125"/>
              <a:gd name="connsiteY1" fmla="*/ 0 h 5086350"/>
              <a:gd name="connsiteX2" fmla="*/ 0 w 2905125"/>
              <a:gd name="connsiteY2" fmla="*/ 5086350 h 5086350"/>
              <a:gd name="connsiteX3" fmla="*/ 638175 w 2905125"/>
              <a:gd name="connsiteY3" fmla="*/ 5086350 h 5086350"/>
            </a:gdLst>
            <a:ahLst/>
            <a:cxnLst>
              <a:cxn ang="0">
                <a:pos x="connsiteX0" y="connsiteY0"/>
              </a:cxn>
              <a:cxn ang="0">
                <a:pos x="connsiteX1" y="connsiteY1"/>
              </a:cxn>
              <a:cxn ang="0">
                <a:pos x="connsiteX2" y="connsiteY2"/>
              </a:cxn>
              <a:cxn ang="0">
                <a:pos x="connsiteX3" y="connsiteY3"/>
              </a:cxn>
            </a:cxnLst>
            <a:rect l="l" t="t" r="r" b="b"/>
            <a:pathLst>
              <a:path w="2905125" h="5086350">
                <a:moveTo>
                  <a:pt x="2905125" y="0"/>
                </a:moveTo>
                <a:lnTo>
                  <a:pt x="0" y="0"/>
                </a:lnTo>
                <a:lnTo>
                  <a:pt x="0" y="5086350"/>
                </a:lnTo>
                <a:lnTo>
                  <a:pt x="638175" y="5086350"/>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latin typeface="Calibri"/>
            </a:endParaRPr>
          </a:p>
        </p:txBody>
      </p:sp>
    </p:spTree>
    <p:extLst>
      <p:ext uri="{BB962C8B-B14F-4D97-AF65-F5344CB8AC3E}">
        <p14:creationId xmlns:p14="http://schemas.microsoft.com/office/powerpoint/2010/main" val="4084011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507019" y="68388"/>
            <a:ext cx="8129963" cy="762000"/>
          </a:xfrm>
        </p:spPr>
        <p:txBody>
          <a:bodyPr/>
          <a:lstStyle/>
          <a:p>
            <a:pPr algn="ctr" eaLnBrk="1" hangingPunct="1"/>
            <a:r>
              <a:rPr lang="en-US" altLang="en-US" sz="3600" b="1" dirty="0">
                <a:solidFill>
                  <a:schemeClr val="bg1"/>
                </a:solidFill>
                <a:effectLst/>
                <a:ea typeface="Verdana" panose="020B0604030504040204" pitchFamily="34" charset="0"/>
                <a:cs typeface="Verdana" panose="020B0604030504040204" pitchFamily="34" charset="0"/>
              </a:rPr>
              <a:t>Supervisor Training Module – Coming Soon!</a:t>
            </a:r>
          </a:p>
        </p:txBody>
      </p:sp>
      <p:sp>
        <p:nvSpPr>
          <p:cNvPr id="31747" name="Rectangle 3"/>
          <p:cNvSpPr>
            <a:spLocks noGrp="1" noChangeArrowheads="1"/>
          </p:cNvSpPr>
          <p:nvPr>
            <p:ph idx="4294967295"/>
          </p:nvPr>
        </p:nvSpPr>
        <p:spPr>
          <a:xfrm>
            <a:off x="381000" y="1094972"/>
            <a:ext cx="8370125" cy="5599640"/>
          </a:xfrm>
        </p:spPr>
        <p:txBody>
          <a:bodyPr>
            <a:normAutofit fontScale="92500" lnSpcReduction="20000"/>
          </a:bodyPr>
          <a:lstStyle/>
          <a:p>
            <a:pPr marL="457200" indent="-457200">
              <a:spcAft>
                <a:spcPts val="600"/>
              </a:spcAft>
              <a:buClr>
                <a:schemeClr val="tx1"/>
              </a:buClr>
              <a:buFont typeface="Arial" panose="020B0604020202020204" pitchFamily="34" charset="0"/>
              <a:buChar char="•"/>
            </a:pPr>
            <a:r>
              <a:rPr lang="en-US" altLang="en-US" sz="2800" dirty="0">
                <a:ea typeface="Verdana" panose="020B0604030504040204" pitchFamily="34" charset="0"/>
                <a:cs typeface="Verdana" panose="020B0604030504040204" pitchFamily="34" charset="0"/>
              </a:rPr>
              <a:t>Online training module on DFWP available soon for supervisors. Training topics will include:</a:t>
            </a:r>
          </a:p>
          <a:p>
            <a:pPr marL="971550" lvl="1" indent="-457200">
              <a:spcAft>
                <a:spcPts val="600"/>
              </a:spcAft>
              <a:buClr>
                <a:schemeClr val="tx1"/>
              </a:buClr>
            </a:pPr>
            <a:r>
              <a:rPr lang="en-US" altLang="en-US" sz="2500" dirty="0">
                <a:ea typeface="Verdana" panose="020B0604030504040204" pitchFamily="34" charset="0"/>
                <a:cs typeface="Verdana" panose="020B0604030504040204" pitchFamily="34" charset="0"/>
              </a:rPr>
              <a:t>Understand and support Drug-Free Workplace Program</a:t>
            </a:r>
          </a:p>
          <a:p>
            <a:pPr marL="971550" lvl="1" indent="-457200">
              <a:spcAft>
                <a:spcPts val="600"/>
              </a:spcAft>
              <a:buClr>
                <a:schemeClr val="tx1"/>
              </a:buClr>
            </a:pPr>
            <a:r>
              <a:rPr lang="en-US" altLang="en-US" sz="2500" dirty="0">
                <a:ea typeface="Verdana" panose="020B0604030504040204" pitchFamily="34" charset="0"/>
                <a:cs typeface="Verdana" panose="020B0604030504040204" pitchFamily="34" charset="0"/>
              </a:rPr>
              <a:t>Recognize and document workplace issues that may be related to drugs </a:t>
            </a:r>
          </a:p>
          <a:p>
            <a:pPr marL="971550" lvl="1" indent="-457200">
              <a:spcAft>
                <a:spcPts val="600"/>
              </a:spcAft>
              <a:buClr>
                <a:schemeClr val="tx1"/>
              </a:buClr>
            </a:pPr>
            <a:r>
              <a:rPr lang="en-US" altLang="en-US" sz="2500" dirty="0">
                <a:ea typeface="Verdana" panose="020B0604030504040204" pitchFamily="34" charset="0"/>
                <a:cs typeface="Verdana" panose="020B0604030504040204" pitchFamily="34" charset="0"/>
              </a:rPr>
              <a:t>Address all employees (not just TDPs) with possible drug-related issues and initiate a drug test based on reasonable suspicion</a:t>
            </a:r>
          </a:p>
          <a:p>
            <a:pPr marL="971550" lvl="1" indent="-457200">
              <a:spcAft>
                <a:spcPts val="600"/>
              </a:spcAft>
              <a:buClr>
                <a:schemeClr val="tx1"/>
              </a:buClr>
            </a:pPr>
            <a:r>
              <a:rPr lang="en-US" altLang="en-US" sz="2500" dirty="0">
                <a:ea typeface="Verdana" panose="020B0604030504040204" pitchFamily="34" charset="0"/>
                <a:cs typeface="Verdana" panose="020B0604030504040204" pitchFamily="34" charset="0"/>
              </a:rPr>
              <a:t>Remove employees with drug-related issues from safety sensitive positions and refer them to EAP services</a:t>
            </a:r>
          </a:p>
          <a:p>
            <a:pPr marL="971550" lvl="1" indent="-457200">
              <a:spcAft>
                <a:spcPts val="600"/>
              </a:spcAft>
              <a:buClr>
                <a:schemeClr val="tx1"/>
              </a:buClr>
            </a:pPr>
            <a:r>
              <a:rPr lang="en-US" altLang="en-US" sz="2500" dirty="0">
                <a:ea typeface="Verdana" panose="020B0604030504040204" pitchFamily="34" charset="0"/>
                <a:cs typeface="Verdana" panose="020B0604030504040204" pitchFamily="34" charset="0"/>
              </a:rPr>
              <a:t>Encourage employees who have problems with drugs to voluntarily seek help </a:t>
            </a:r>
          </a:p>
          <a:p>
            <a:pPr marL="971550" lvl="1" indent="-457200">
              <a:spcAft>
                <a:spcPts val="600"/>
              </a:spcAft>
              <a:buClr>
                <a:schemeClr val="tx1"/>
              </a:buClr>
            </a:pPr>
            <a:r>
              <a:rPr lang="en-US" altLang="en-US" sz="2500" dirty="0">
                <a:ea typeface="Verdana" panose="020B0604030504040204" pitchFamily="34" charset="0"/>
                <a:cs typeface="Verdana" panose="020B0604030504040204" pitchFamily="34" charset="0"/>
              </a:rPr>
              <a:t>Continue to supervise employees who have been referred for assistance </a:t>
            </a:r>
          </a:p>
          <a:p>
            <a:pPr marL="971550" lvl="1" indent="-457200">
              <a:spcAft>
                <a:spcPts val="0"/>
              </a:spcAft>
              <a:buClr>
                <a:schemeClr val="tx1"/>
              </a:buClr>
            </a:pPr>
            <a:r>
              <a:rPr lang="en-US" altLang="en-US" sz="2500" dirty="0">
                <a:ea typeface="Verdana" panose="020B0604030504040204" pitchFamily="34" charset="0"/>
                <a:cs typeface="Verdana" panose="020B0604030504040204" pitchFamily="34" charset="0"/>
              </a:rPr>
              <a:t>Reintegrate employees back into workforce</a:t>
            </a:r>
          </a:p>
          <a:p>
            <a:pPr marL="457200" indent="-457200">
              <a:spcAft>
                <a:spcPts val="600"/>
              </a:spcAft>
              <a:buClr>
                <a:schemeClr val="tx1"/>
              </a:buClr>
              <a:buFont typeface="Arial" panose="020B0604020202020204" pitchFamily="34" charset="0"/>
              <a:buChar char="•"/>
            </a:pPr>
            <a:r>
              <a:rPr lang="en-US" altLang="en-US" sz="2800" dirty="0">
                <a:ea typeface="Verdana" panose="020B0604030504040204" pitchFamily="34" charset="0"/>
                <a:cs typeface="Verdana" panose="020B0604030504040204" pitchFamily="34" charset="0"/>
              </a:rPr>
              <a:t>Approximately 1 hour</a:t>
            </a:r>
          </a:p>
          <a:p>
            <a:pPr marL="457200" indent="-457200">
              <a:buClr>
                <a:schemeClr val="tx1"/>
              </a:buClr>
              <a:buFont typeface="Arial" panose="020B0604020202020204" pitchFamily="34" charset="0"/>
              <a:buChar char="•"/>
            </a:pPr>
            <a:r>
              <a:rPr lang="en-US" altLang="en-US" sz="2800" dirty="0">
                <a:ea typeface="Verdana" panose="020B0604030504040204" pitchFamily="34" charset="0"/>
                <a:cs typeface="Verdana" panose="020B0604030504040204" pitchFamily="34" charset="0"/>
              </a:rPr>
              <a:t>Quiz</a:t>
            </a:r>
          </a:p>
        </p:txBody>
      </p:sp>
      <p:sp>
        <p:nvSpPr>
          <p:cNvPr id="4" name="Slide Number Placeholder 5"/>
          <p:cNvSpPr>
            <a:spLocks noGrp="1"/>
          </p:cNvSpPr>
          <p:nvPr>
            <p:ph type="sldNum" sz="quarter" idx="12"/>
          </p:nvPr>
        </p:nvSpPr>
        <p:spPr>
          <a:xfrm>
            <a:off x="8751125" y="937263"/>
            <a:ext cx="685800" cy="365125"/>
          </a:xfr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5A2A4501-83FF-49AF-AF1A-8AEBFA4632B2}" type="slidenum">
              <a:rPr lang="en-US" smtClean="0"/>
              <a:pPr>
                <a:defRPr/>
              </a:pPr>
              <a:t>30</a:t>
            </a:fld>
            <a:endParaRPr lang="en-US" dirty="0"/>
          </a:p>
        </p:txBody>
      </p:sp>
    </p:spTree>
    <p:extLst>
      <p:ext uri="{BB962C8B-B14F-4D97-AF65-F5344CB8AC3E}">
        <p14:creationId xmlns:p14="http://schemas.microsoft.com/office/powerpoint/2010/main" val="114743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724900" y="877888"/>
            <a:ext cx="419100" cy="365125"/>
          </a:xfrm>
          <a:prstGeom prst="rect">
            <a:avLst/>
          </a:prstGeom>
        </p:spPr>
        <p:txBody>
          <a:bodyPr/>
          <a:lstStyle/>
          <a:p>
            <a:pPr>
              <a:defRPr/>
            </a:pPr>
            <a:fld id="{5A2A4501-83FF-49AF-AF1A-8AEBFA4632B2}" type="slidenum">
              <a:rPr lang="en-US" smtClean="0"/>
              <a:pPr>
                <a:defRPr/>
              </a:pPr>
              <a:t>31</a:t>
            </a:fld>
            <a:endParaRPr lang="en-US" dirty="0"/>
          </a:p>
        </p:txBody>
      </p:sp>
      <p:sp>
        <p:nvSpPr>
          <p:cNvPr id="5" name="TextBox 4"/>
          <p:cNvSpPr txBox="1"/>
          <p:nvPr/>
        </p:nvSpPr>
        <p:spPr>
          <a:xfrm>
            <a:off x="1104900" y="-38100"/>
            <a:ext cx="6934200" cy="1015663"/>
          </a:xfrm>
          <a:prstGeom prst="rect">
            <a:avLst/>
          </a:prstGeom>
          <a:noFill/>
        </p:spPr>
        <p:txBody>
          <a:bodyPr wrap="square" rtlCol="0">
            <a:spAutoFit/>
          </a:bodyPr>
          <a:lstStyle/>
          <a:p>
            <a:pPr algn="ctr"/>
            <a:r>
              <a:rPr lang="en-US" sz="3000" b="1" dirty="0">
                <a:solidFill>
                  <a:schemeClr val="bg1"/>
                </a:solidFill>
                <a:latin typeface="+mj-lt"/>
              </a:rPr>
              <a:t>Drug-Free Workplace Program Oversight- </a:t>
            </a:r>
          </a:p>
          <a:p>
            <a:pPr algn="ctr"/>
            <a:r>
              <a:rPr lang="en-US" sz="3000" b="1" dirty="0">
                <a:solidFill>
                  <a:schemeClr val="bg1"/>
                </a:solidFill>
                <a:latin typeface="+mj-lt"/>
              </a:rPr>
              <a:t>All aspects from start to finish</a:t>
            </a:r>
          </a:p>
        </p:txBody>
      </p:sp>
      <p:sp>
        <p:nvSpPr>
          <p:cNvPr id="6" name="TextBox 5"/>
          <p:cNvSpPr txBox="1"/>
          <p:nvPr/>
        </p:nvSpPr>
        <p:spPr>
          <a:xfrm>
            <a:off x="304800" y="941126"/>
            <a:ext cx="8229600" cy="5863144"/>
          </a:xfrm>
          <a:prstGeom prst="rect">
            <a:avLst/>
          </a:prstGeom>
          <a:noFill/>
        </p:spPr>
        <p:txBody>
          <a:bodyPr wrap="square" rtlCol="0">
            <a:spAutoFit/>
          </a:bodyPr>
          <a:lstStyle/>
          <a:p>
            <a:r>
              <a:rPr lang="en-US" sz="2100" b="1" u="sng" dirty="0"/>
              <a:t>Agency Drug-Free Workplace Program Certified Plan</a:t>
            </a:r>
            <a:r>
              <a:rPr lang="en-US" sz="2100" b="1" dirty="0"/>
              <a:t>:</a:t>
            </a:r>
          </a:p>
          <a:p>
            <a:pPr marL="285750" indent="-285750">
              <a:buFont typeface="Arial" panose="020B0604020202020204" pitchFamily="34" charset="0"/>
              <a:buChar char="•"/>
            </a:pPr>
            <a:r>
              <a:rPr lang="en-US" sz="2100" dirty="0"/>
              <a:t>Agency specific plan (Mission and Structure)</a:t>
            </a:r>
          </a:p>
          <a:p>
            <a:pPr marL="285750" indent="-285750">
              <a:buFont typeface="Arial" panose="020B0604020202020204" pitchFamily="34" charset="0"/>
              <a:buChar char="•"/>
            </a:pPr>
            <a:r>
              <a:rPr lang="en-US" sz="2100" dirty="0"/>
              <a:t>Model Plan for a Comprehensive DFWP</a:t>
            </a:r>
          </a:p>
          <a:p>
            <a:pPr marL="285750" indent="-285750">
              <a:spcAft>
                <a:spcPts val="1800"/>
              </a:spcAft>
              <a:buFont typeface="Arial" panose="020B0604020202020204" pitchFamily="34" charset="0"/>
              <a:buChar char="•"/>
            </a:pPr>
            <a:r>
              <a:rPr lang="en-US" sz="2100" dirty="0"/>
              <a:t>2013 Guidance for the Selection of Testing Designated Positions</a:t>
            </a:r>
          </a:p>
          <a:p>
            <a:r>
              <a:rPr lang="en-US" sz="2100" b="1" u="sng" dirty="0"/>
              <a:t>Collection Process</a:t>
            </a:r>
            <a:r>
              <a:rPr lang="en-US" sz="2100" b="1" dirty="0"/>
              <a:t>:</a:t>
            </a:r>
          </a:p>
          <a:p>
            <a:pPr marL="285750" indent="-285750">
              <a:buFont typeface="Arial" panose="020B0604020202020204" pitchFamily="34" charset="0"/>
              <a:buChar char="•"/>
            </a:pPr>
            <a:r>
              <a:rPr lang="en-US" sz="2100" dirty="0"/>
              <a:t>Trained collectors and the collection process</a:t>
            </a:r>
          </a:p>
          <a:p>
            <a:pPr marL="285750" indent="-285750">
              <a:spcAft>
                <a:spcPts val="1800"/>
              </a:spcAft>
              <a:buFont typeface="Arial" panose="020B0604020202020204" pitchFamily="34" charset="0"/>
              <a:buChar char="•"/>
            </a:pPr>
            <a:r>
              <a:rPr lang="en-US" sz="2100" dirty="0"/>
              <a:t>Collector’s Manual</a:t>
            </a:r>
          </a:p>
          <a:p>
            <a:r>
              <a:rPr lang="en-US" sz="2100" b="1" u="sng" dirty="0"/>
              <a:t>Drug Testing</a:t>
            </a:r>
            <a:r>
              <a:rPr lang="en-US" sz="2100" b="1" dirty="0"/>
              <a:t>:</a:t>
            </a:r>
          </a:p>
          <a:p>
            <a:pPr marL="285750" indent="-285750">
              <a:buFont typeface="Arial" panose="020B0604020202020204" pitchFamily="34" charset="0"/>
              <a:buChar char="•"/>
            </a:pPr>
            <a:r>
              <a:rPr lang="en-US" sz="2100" dirty="0"/>
              <a:t>National Laboratory Certification Program</a:t>
            </a:r>
          </a:p>
          <a:p>
            <a:pPr marL="285750" indent="-285750">
              <a:spcAft>
                <a:spcPts val="1800"/>
              </a:spcAft>
              <a:buFont typeface="Arial" panose="020B0604020202020204" pitchFamily="34" charset="0"/>
              <a:buChar char="•"/>
            </a:pPr>
            <a:r>
              <a:rPr lang="en-US" sz="2100" dirty="0"/>
              <a:t>Inspections</a:t>
            </a:r>
          </a:p>
          <a:p>
            <a:r>
              <a:rPr lang="en-US" sz="2100" b="1" u="sng" dirty="0"/>
              <a:t>Medical Review Officer</a:t>
            </a:r>
            <a:r>
              <a:rPr lang="en-US" sz="2100" b="1" dirty="0"/>
              <a:t>:</a:t>
            </a:r>
          </a:p>
          <a:p>
            <a:pPr marL="285750" indent="-285750">
              <a:buFont typeface="Arial" panose="020B0604020202020204" pitchFamily="34" charset="0"/>
              <a:buChar char="•"/>
            </a:pPr>
            <a:r>
              <a:rPr lang="en-US" sz="2100" dirty="0"/>
              <a:t>Medical Review Manual</a:t>
            </a:r>
          </a:p>
          <a:p>
            <a:pPr marL="285750" indent="-285750">
              <a:spcAft>
                <a:spcPts val="1800"/>
              </a:spcAft>
              <a:buFont typeface="Arial" panose="020B0604020202020204" pitchFamily="34" charset="0"/>
              <a:buChar char="•"/>
            </a:pPr>
            <a:r>
              <a:rPr lang="en-US" sz="2100" dirty="0"/>
              <a:t>Re-Certification Process</a:t>
            </a:r>
          </a:p>
          <a:p>
            <a:r>
              <a:rPr lang="en-US" sz="2100" b="1" u="sng" dirty="0"/>
              <a:t>Agency</a:t>
            </a:r>
            <a:r>
              <a:rPr lang="en-US" sz="2100" b="1" dirty="0"/>
              <a:t>:</a:t>
            </a:r>
          </a:p>
          <a:p>
            <a:pPr marL="283464" indent="-283464">
              <a:buFont typeface="Arial" panose="020B0604020202020204" pitchFamily="34" charset="0"/>
              <a:buChar char="•"/>
            </a:pPr>
            <a:r>
              <a:rPr lang="en-US" sz="2100" dirty="0"/>
              <a:t>Administrative Action (DFWP Certified Plan)</a:t>
            </a:r>
          </a:p>
        </p:txBody>
      </p:sp>
      <p:pic>
        <p:nvPicPr>
          <p:cNvPr id="7" name="Picture 6" descr="File:Office &lt;strong&gt;building&lt;/strong&gt; icon.pn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2206" y="1453077"/>
            <a:ext cx="1828800" cy="1285021"/>
          </a:xfrm>
          <a:prstGeom prst="rect">
            <a:avLst/>
          </a:prstGeom>
        </p:spPr>
      </p:pic>
      <p:pic>
        <p:nvPicPr>
          <p:cNvPr id="8" name="Picture 7" descr="Brownies Badges - ScoutHel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8300" y="2571750"/>
            <a:ext cx="1257300" cy="1238250"/>
          </a:xfrm>
          <a:prstGeom prst="rect">
            <a:avLst/>
          </a:prstGeom>
        </p:spPr>
      </p:pic>
      <p:pic>
        <p:nvPicPr>
          <p:cNvPr id="9" name="Picture 8" descr="Unsuck DC Metro: Does Metro Really Randomly &lt;strong&gt;Test&lt;/strong&gt; for &lt;strong&gt;Drugs&lt;/strong&gt;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400" y="2943961"/>
            <a:ext cx="1638300" cy="1685925"/>
          </a:xfrm>
          <a:prstGeom prst="rect">
            <a:avLst/>
          </a:prstGeom>
        </p:spPr>
      </p:pic>
      <p:pic>
        <p:nvPicPr>
          <p:cNvPr id="10" name="Picture 9" descr="File:&lt;strong&gt;The doctor is in&lt;/strong&g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62765" y="4838450"/>
            <a:ext cx="2139682" cy="1028950"/>
          </a:xfrm>
          <a:prstGeom prst="rect">
            <a:avLst/>
          </a:prstGeom>
        </p:spPr>
      </p:pic>
      <p:pic>
        <p:nvPicPr>
          <p:cNvPr id="11" name="Picture 10" descr="conservative | Doug's View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48309" y="5105400"/>
            <a:ext cx="2219491" cy="994059"/>
          </a:xfrm>
          <a:prstGeom prst="rect">
            <a:avLst/>
          </a:prstGeom>
        </p:spPr>
      </p:pic>
    </p:spTree>
    <p:extLst>
      <p:ext uri="{BB962C8B-B14F-4D97-AF65-F5344CB8AC3E}">
        <p14:creationId xmlns:p14="http://schemas.microsoft.com/office/powerpoint/2010/main" val="2958110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p:cNvSpPr>
          <p:nvPr>
            <p:ph sz="half" idx="4294967295"/>
          </p:nvPr>
        </p:nvSpPr>
        <p:spPr>
          <a:xfrm>
            <a:off x="71251" y="1077188"/>
            <a:ext cx="8965870" cy="5057507"/>
          </a:xfrm>
        </p:spPr>
        <p:txBody>
          <a:bodyPr>
            <a:noAutofit/>
          </a:bodyPr>
          <a:lstStyle/>
          <a:p>
            <a:r>
              <a:rPr lang="en-US" sz="2000" b="1" dirty="0">
                <a:cs typeface="Arial" panose="020B0604020202020204" pitchFamily="34" charset="0"/>
              </a:rPr>
              <a:t>Division of Workplace Programs Main Website:</a:t>
            </a:r>
          </a:p>
          <a:p>
            <a:pPr marL="285750" indent="-285750">
              <a:spcBef>
                <a:spcPts val="0"/>
              </a:spcBef>
              <a:spcAft>
                <a:spcPts val="600"/>
              </a:spcAft>
              <a:buFont typeface="Arial" panose="020B0604020202020204" pitchFamily="34" charset="0"/>
              <a:buChar char="•"/>
            </a:pPr>
            <a:r>
              <a:rPr lang="en-US" sz="1800" dirty="0">
                <a:solidFill>
                  <a:srgbClr val="1F3A4D"/>
                </a:solidFill>
                <a:cs typeface="Arial" panose="020B0604020202020204" pitchFamily="34" charset="0"/>
                <a:hlinkClick r:id="rId3"/>
              </a:rPr>
              <a:t>https://www.samhsa.gov/workplace</a:t>
            </a:r>
            <a:r>
              <a:rPr lang="en-US" sz="1800" dirty="0">
                <a:solidFill>
                  <a:srgbClr val="1F3A4D"/>
                </a:solidFill>
                <a:cs typeface="Arial" panose="020B0604020202020204" pitchFamily="34" charset="0"/>
              </a:rPr>
              <a:t>  </a:t>
            </a:r>
          </a:p>
          <a:p>
            <a:r>
              <a:rPr lang="en-US" sz="2000" b="1" dirty="0">
                <a:cs typeface="Arial" panose="020B0604020202020204" pitchFamily="34" charset="0"/>
              </a:rPr>
              <a:t>Executive Order 12564:</a:t>
            </a:r>
          </a:p>
          <a:p>
            <a:pPr marL="285750" indent="-285750">
              <a:spcBef>
                <a:spcPts val="0"/>
              </a:spcBef>
              <a:spcAft>
                <a:spcPts val="600"/>
              </a:spcAft>
              <a:buFont typeface="Arial" panose="020B0604020202020204" pitchFamily="34" charset="0"/>
              <a:buChar char="•"/>
            </a:pPr>
            <a:r>
              <a:rPr lang="en-US" sz="1800" dirty="0">
                <a:solidFill>
                  <a:srgbClr val="1F3A4D"/>
                </a:solidFill>
                <a:cs typeface="Arial" panose="020B0604020202020204" pitchFamily="34" charset="0"/>
                <a:hlinkClick r:id="rId4"/>
              </a:rPr>
              <a:t>http://www.samhsa.gov/sites/default/files/executive_order.pdf</a:t>
            </a:r>
            <a:endParaRPr lang="en-US" sz="1800" dirty="0">
              <a:solidFill>
                <a:srgbClr val="1F3A4D"/>
              </a:solidFill>
              <a:cs typeface="Arial" panose="020B0604020202020204" pitchFamily="34" charset="0"/>
            </a:endParaRPr>
          </a:p>
          <a:p>
            <a:r>
              <a:rPr lang="en-US" sz="2000" b="1" dirty="0">
                <a:cs typeface="Arial" panose="020B0604020202020204" pitchFamily="34" charset="0"/>
              </a:rPr>
              <a:t>Public Law 100-71:</a:t>
            </a:r>
          </a:p>
          <a:p>
            <a:pPr marL="285750" indent="-285750">
              <a:spcBef>
                <a:spcPts val="0"/>
              </a:spcBef>
              <a:spcAft>
                <a:spcPts val="600"/>
              </a:spcAft>
              <a:buFont typeface="Arial" panose="020B0604020202020204" pitchFamily="34" charset="0"/>
              <a:buChar char="•"/>
            </a:pPr>
            <a:r>
              <a:rPr lang="en-US" sz="1800" dirty="0">
                <a:solidFill>
                  <a:srgbClr val="1F3A4D"/>
                </a:solidFill>
                <a:cs typeface="Arial" panose="020B0604020202020204" pitchFamily="34" charset="0"/>
                <a:hlinkClick r:id="rId5"/>
              </a:rPr>
              <a:t>http://www.samhsa.gov/sites/default/files/workplace/public_law_100.pdf</a:t>
            </a:r>
            <a:endParaRPr lang="en-US" sz="1800" dirty="0">
              <a:solidFill>
                <a:srgbClr val="1F3A4D"/>
              </a:solidFill>
              <a:cs typeface="Arial" panose="020B0604020202020204" pitchFamily="34" charset="0"/>
            </a:endParaRPr>
          </a:p>
          <a:p>
            <a:r>
              <a:rPr lang="en-US" sz="2000" b="1" dirty="0">
                <a:cs typeface="Arial" panose="020B0604020202020204" pitchFamily="34" charset="0"/>
              </a:rPr>
              <a:t>Urine Mandatory Guidelines:</a:t>
            </a:r>
          </a:p>
          <a:p>
            <a:pPr marL="285750" indent="-285750">
              <a:spcBef>
                <a:spcPts val="0"/>
              </a:spcBef>
              <a:spcAft>
                <a:spcPts val="600"/>
              </a:spcAft>
              <a:buFont typeface="Arial" panose="020B0604020202020204" pitchFamily="34" charset="0"/>
              <a:buChar char="•"/>
            </a:pPr>
            <a:r>
              <a:rPr lang="en-US" sz="1800" dirty="0">
                <a:solidFill>
                  <a:srgbClr val="1F3A4D"/>
                </a:solidFill>
                <a:cs typeface="Arial" panose="020B0604020202020204" pitchFamily="34" charset="0"/>
                <a:hlinkClick r:id="rId6"/>
              </a:rPr>
              <a:t>https://www.samhsa.gov/sites/default/files/workplace/frn_vol_82_7920_.pdf</a:t>
            </a:r>
            <a:r>
              <a:rPr lang="en-US" sz="1800" dirty="0">
                <a:solidFill>
                  <a:srgbClr val="1F3A4D"/>
                </a:solidFill>
                <a:cs typeface="Arial" panose="020B0604020202020204" pitchFamily="34" charset="0"/>
              </a:rPr>
              <a:t> </a:t>
            </a:r>
          </a:p>
          <a:p>
            <a:r>
              <a:rPr lang="en-US" sz="2000" b="1" dirty="0">
                <a:cs typeface="Arial" panose="020B0604020202020204" pitchFamily="34" charset="0"/>
              </a:rPr>
              <a:t>Oral Fluid Mandatory Guidelines:</a:t>
            </a:r>
          </a:p>
          <a:p>
            <a:pPr marL="285750" indent="-285750">
              <a:spcBef>
                <a:spcPts val="0"/>
              </a:spcBef>
              <a:spcAft>
                <a:spcPts val="600"/>
              </a:spcAft>
              <a:buFont typeface="Arial" panose="020B0604020202020204" pitchFamily="34" charset="0"/>
              <a:buChar char="•"/>
            </a:pPr>
            <a:r>
              <a:rPr lang="en-US" sz="1800" dirty="0">
                <a:solidFill>
                  <a:srgbClr val="1F3A4D"/>
                </a:solidFill>
                <a:cs typeface="Arial" panose="020B0604020202020204" pitchFamily="34" charset="0"/>
                <a:hlinkClick r:id="rId7"/>
              </a:rPr>
              <a:t>https://www.samhsa.gov/sites/default/files/programs_campaigns/division_workplace_programs/final-mg-oral-fluid.pdf</a:t>
            </a:r>
            <a:r>
              <a:rPr lang="en-US" sz="1800" dirty="0">
                <a:solidFill>
                  <a:srgbClr val="1F3A4D"/>
                </a:solidFill>
                <a:cs typeface="Arial" panose="020B0604020202020204" pitchFamily="34" charset="0"/>
              </a:rPr>
              <a:t> </a:t>
            </a:r>
          </a:p>
          <a:p>
            <a:r>
              <a:rPr lang="en-US" sz="2000" b="1" dirty="0">
                <a:cs typeface="Arial" panose="020B0604020202020204" pitchFamily="34" charset="0"/>
              </a:rPr>
              <a:t>Model Plan for a Comprehensive Drug-Free Workplace Program:</a:t>
            </a:r>
          </a:p>
          <a:p>
            <a:pPr marL="285750" indent="-285750">
              <a:spcBef>
                <a:spcPts val="0"/>
              </a:spcBef>
              <a:spcAft>
                <a:spcPts val="600"/>
              </a:spcAft>
              <a:buFont typeface="Arial" panose="020B0604020202020204" pitchFamily="34" charset="0"/>
              <a:buChar char="•"/>
            </a:pPr>
            <a:r>
              <a:rPr lang="en-US" sz="1800" dirty="0">
                <a:solidFill>
                  <a:srgbClr val="1F3A4D"/>
                </a:solidFill>
                <a:cs typeface="Arial" panose="020B0604020202020204" pitchFamily="34" charset="0"/>
                <a:hlinkClick r:id="rId8"/>
              </a:rPr>
              <a:t>http://www.samhsa.gov/sites/default/files/workplace/ModelPlan508.pdf</a:t>
            </a:r>
            <a:endParaRPr lang="en-US" sz="1800" dirty="0">
              <a:solidFill>
                <a:srgbClr val="1F3A4D"/>
              </a:solidFill>
              <a:cs typeface="Arial" panose="020B0604020202020204" pitchFamily="34" charset="0"/>
            </a:endParaRPr>
          </a:p>
          <a:p>
            <a:r>
              <a:rPr lang="en-US" sz="2000" b="1" dirty="0">
                <a:cs typeface="Arial" panose="020B0604020202020204" pitchFamily="34" charset="0"/>
              </a:rPr>
              <a:t>2013 Guidance for Selection of Testing Designated Positions:  </a:t>
            </a:r>
          </a:p>
          <a:p>
            <a:pPr marL="285750" indent="-285750">
              <a:spcBef>
                <a:spcPts val="0"/>
              </a:spcBef>
              <a:buFont typeface="Arial" panose="020B0604020202020204" pitchFamily="34" charset="0"/>
              <a:buChar char="•"/>
            </a:pPr>
            <a:r>
              <a:rPr lang="en-US" sz="1800" dirty="0">
                <a:solidFill>
                  <a:srgbClr val="1F3A4D"/>
                </a:solidFill>
                <a:cs typeface="Arial" panose="020B0604020202020204" pitchFamily="34" charset="0"/>
                <a:hlinkClick r:id="rId9"/>
              </a:rPr>
              <a:t>https://www.samhsa.gov/sites/default/files/workplace/09-2013-guidance-selection-tdps-2-13-17.pdf</a:t>
            </a:r>
            <a:r>
              <a:rPr lang="en-US" sz="1800" dirty="0">
                <a:solidFill>
                  <a:srgbClr val="1F3A4D"/>
                </a:solidFill>
                <a:cs typeface="Arial" panose="020B0604020202020204" pitchFamily="34" charset="0"/>
              </a:rPr>
              <a:t> </a:t>
            </a:r>
          </a:p>
          <a:p>
            <a:endParaRPr lang="en-US" sz="1800" dirty="0">
              <a:solidFill>
                <a:srgbClr val="1F3A4D"/>
              </a:solidFill>
              <a:cs typeface="Arial" panose="020B0604020202020204" pitchFamily="34" charset="0"/>
            </a:endParaRPr>
          </a:p>
        </p:txBody>
      </p:sp>
      <p:sp>
        <p:nvSpPr>
          <p:cNvPr id="4" name="Slide Number Placeholder 3"/>
          <p:cNvSpPr>
            <a:spLocks noGrp="1"/>
          </p:cNvSpPr>
          <p:nvPr>
            <p:ph type="sldNum" sz="quarter" idx="4294967295"/>
          </p:nvPr>
        </p:nvSpPr>
        <p:spPr/>
        <p:txBody>
          <a:bodyPr/>
          <a:lstStyle/>
          <a:p>
            <a:fld id="{D07D4089-40B5-457D-927F-16367A53BB79}" type="slidenum">
              <a:rPr lang="en-US" smtClean="0"/>
              <a:pPr/>
              <a:t>32</a:t>
            </a:fld>
            <a:endParaRPr lang="en-US" dirty="0"/>
          </a:p>
        </p:txBody>
      </p:sp>
      <p:sp>
        <p:nvSpPr>
          <p:cNvPr id="6" name="Rectangle 5"/>
          <p:cNvSpPr/>
          <p:nvPr/>
        </p:nvSpPr>
        <p:spPr>
          <a:xfrm>
            <a:off x="2" y="0"/>
            <a:ext cx="9152709" cy="762000"/>
          </a:xfrm>
          <a:prstGeom prst="rect">
            <a:avLst/>
          </a:prstGeom>
          <a:solidFill>
            <a:srgbClr val="1E38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0" y="133880"/>
            <a:ext cx="9144000" cy="646331"/>
          </a:xfrm>
          <a:prstGeom prst="rect">
            <a:avLst/>
          </a:prstGeom>
          <a:noFill/>
        </p:spPr>
        <p:txBody>
          <a:bodyPr wrap="square">
            <a:spAutoFit/>
          </a:bodyPr>
          <a:lstStyle/>
          <a:p>
            <a:pPr algn="ctr">
              <a:defRPr/>
            </a:pPr>
            <a:r>
              <a:rPr lang="en-US" sz="3600" b="1" dirty="0">
                <a:solidFill>
                  <a:schemeClr val="bg1"/>
                </a:solidFill>
                <a:latin typeface="+mj-lt"/>
                <a:cs typeface="Arial" panose="020B0604020202020204" pitchFamily="34" charset="0"/>
              </a:rPr>
              <a:t>DFWP Resources </a:t>
            </a:r>
          </a:p>
        </p:txBody>
      </p:sp>
      <p:sp>
        <p:nvSpPr>
          <p:cNvPr id="9" name="Slide Number Placeholder 1">
            <a:extLst>
              <a:ext uri="{FF2B5EF4-FFF2-40B4-BE49-F238E27FC236}">
                <a16:creationId xmlns:a16="http://schemas.microsoft.com/office/drawing/2014/main" id="{97A34315-63BA-4B2B-9E8E-2CCFF159B12D}"/>
              </a:ext>
            </a:extLst>
          </p:cNvPr>
          <p:cNvSpPr txBox="1">
            <a:spLocks/>
          </p:cNvSpPr>
          <p:nvPr/>
        </p:nvSpPr>
        <p:spPr>
          <a:xfrm>
            <a:off x="8713025" y="937263"/>
            <a:ext cx="4191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5A2A4501-83FF-49AF-AF1A-8AEBFA4632B2}" type="slidenum">
              <a:rPr lang="en-US" smtClean="0"/>
              <a:pPr>
                <a:defRPr/>
              </a:pPr>
              <a:t>32</a:t>
            </a:fld>
            <a:endParaRPr lang="en-US" dirty="0"/>
          </a:p>
        </p:txBody>
      </p:sp>
    </p:spTree>
    <p:extLst>
      <p:ext uri="{BB962C8B-B14F-4D97-AF65-F5344CB8AC3E}">
        <p14:creationId xmlns:p14="http://schemas.microsoft.com/office/powerpoint/2010/main" val="1666473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9143999" cy="914399"/>
          </a:xfrm>
        </p:spPr>
        <p:txBody>
          <a:bodyPr/>
          <a:lstStyle/>
          <a:p>
            <a:pPr algn="ctr"/>
            <a:r>
              <a:rPr lang="en-US" sz="3600" b="1" dirty="0">
                <a:solidFill>
                  <a:schemeClr val="bg1"/>
                </a:solidFill>
              </a:rPr>
              <a:t>Drug-Free Workplace Program</a:t>
            </a:r>
          </a:p>
        </p:txBody>
      </p:sp>
      <p:sp>
        <p:nvSpPr>
          <p:cNvPr id="4" name="Content Placeholder 3"/>
          <p:cNvSpPr>
            <a:spLocks noGrp="1"/>
          </p:cNvSpPr>
          <p:nvPr>
            <p:ph idx="4294967295"/>
          </p:nvPr>
        </p:nvSpPr>
        <p:spPr>
          <a:xfrm>
            <a:off x="0" y="918881"/>
            <a:ext cx="9144000" cy="6324600"/>
          </a:xfrm>
        </p:spPr>
        <p:txBody>
          <a:bodyPr/>
          <a:lstStyle/>
          <a:p>
            <a:pPr marL="0" indent="0" algn="ctr">
              <a:buNone/>
            </a:pPr>
            <a:endParaRPr lang="en-US" sz="2300" b="1" dirty="0"/>
          </a:p>
          <a:p>
            <a:pPr marL="0" indent="0" algn="ctr">
              <a:buNone/>
            </a:pPr>
            <a:endParaRPr lang="en-US" sz="2300" b="1" dirty="0"/>
          </a:p>
          <a:p>
            <a:pPr marL="0" indent="0" algn="ctr">
              <a:buNone/>
            </a:pPr>
            <a:r>
              <a:rPr lang="en-US" sz="2300" b="1" dirty="0"/>
              <a:t>Hyden S. Shen, J.D. </a:t>
            </a:r>
          </a:p>
          <a:p>
            <a:pPr marL="0" indent="0" algn="ctr">
              <a:buNone/>
            </a:pPr>
            <a:r>
              <a:rPr lang="en-US" sz="2300" dirty="0"/>
              <a:t>Policy Oversight Lead </a:t>
            </a:r>
          </a:p>
          <a:p>
            <a:pPr marL="0" indent="0" algn="ctr">
              <a:buNone/>
            </a:pPr>
            <a:r>
              <a:rPr lang="en-US" sz="2300" dirty="0"/>
              <a:t>Phone: 240-276-2600</a:t>
            </a:r>
          </a:p>
          <a:p>
            <a:pPr marL="0" indent="0" algn="ctr">
              <a:buNone/>
            </a:pPr>
            <a:r>
              <a:rPr lang="en-US" sz="2300" dirty="0"/>
              <a:t>Email: </a:t>
            </a:r>
            <a:r>
              <a:rPr lang="en-US" sz="2300" dirty="0">
                <a:hlinkClick r:id="rId3"/>
              </a:rPr>
              <a:t>Hyden.Shen@samhsa.hhs.gov</a:t>
            </a:r>
            <a:endParaRPr lang="en-US" sz="2300" dirty="0"/>
          </a:p>
          <a:p>
            <a:pPr marL="0" indent="0" algn="ctr">
              <a:buNone/>
            </a:pPr>
            <a:endParaRPr lang="en-US" sz="2300" dirty="0"/>
          </a:p>
          <a:p>
            <a:pPr algn="ctr"/>
            <a:r>
              <a:rPr lang="en-US" sz="2300" b="1" dirty="0"/>
              <a:t>Anastasia Donovan</a:t>
            </a:r>
          </a:p>
          <a:p>
            <a:pPr algn="ctr"/>
            <a:r>
              <a:rPr lang="en-US" sz="2300" dirty="0"/>
              <a:t>Policy Analyst </a:t>
            </a:r>
          </a:p>
          <a:p>
            <a:pPr algn="ctr"/>
            <a:r>
              <a:rPr lang="en-US" sz="2300" dirty="0"/>
              <a:t>Phone: 240-276-2600 </a:t>
            </a:r>
          </a:p>
          <a:p>
            <a:pPr algn="ctr"/>
            <a:r>
              <a:rPr lang="en-US" sz="2300" dirty="0"/>
              <a:t>Email: </a:t>
            </a:r>
            <a:r>
              <a:rPr lang="en-US" sz="2300" dirty="0">
                <a:hlinkClick r:id="rId4"/>
              </a:rPr>
              <a:t>Anastasia.Donovan@samhsa.hhs.gov</a:t>
            </a:r>
            <a:endParaRPr lang="en-US" sz="2300" dirty="0"/>
          </a:p>
          <a:p>
            <a:pPr algn="ctr"/>
            <a:endParaRPr lang="en-US" sz="2300" dirty="0"/>
          </a:p>
          <a:p>
            <a:pPr algn="ctr"/>
            <a:endParaRPr lang="en-US" sz="3000" b="1" dirty="0"/>
          </a:p>
          <a:p>
            <a:pPr marL="0" indent="0" algn="ctr">
              <a:buNone/>
            </a:pPr>
            <a:endParaRPr lang="en-US" sz="3000" dirty="0"/>
          </a:p>
          <a:p>
            <a:pPr marL="0" indent="0" algn="ctr">
              <a:buNone/>
            </a:pPr>
            <a:endParaRPr lang="en-US" sz="3200" dirty="0"/>
          </a:p>
          <a:p>
            <a:pPr marL="0" indent="0" algn="ctr">
              <a:buNone/>
            </a:pPr>
            <a:endParaRPr lang="en-US" sz="2000" dirty="0"/>
          </a:p>
          <a:p>
            <a:pPr marL="0" indent="0" algn="ctr">
              <a:buNone/>
            </a:pPr>
            <a:endParaRPr lang="en-US" sz="2000" dirty="0"/>
          </a:p>
          <a:p>
            <a:endParaRPr lang="en-US" sz="2000" dirty="0"/>
          </a:p>
          <a:p>
            <a:endParaRPr lang="en-US" sz="2000" dirty="0"/>
          </a:p>
        </p:txBody>
      </p:sp>
      <p:sp>
        <p:nvSpPr>
          <p:cNvPr id="5" name="Slide Number Placeholder 5"/>
          <p:cNvSpPr>
            <a:spLocks noGrp="1"/>
          </p:cNvSpPr>
          <p:nvPr>
            <p:ph type="sldNum" sz="quarter" idx="12"/>
          </p:nvPr>
        </p:nvSpPr>
        <p:spPr>
          <a:xfrm>
            <a:off x="8727375" y="925388"/>
            <a:ext cx="685800" cy="365125"/>
          </a:xfr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5A2A4501-83FF-49AF-AF1A-8AEBFA4632B2}" type="slidenum">
              <a:rPr lang="en-US" smtClean="0"/>
              <a:pPr>
                <a:defRPr/>
              </a:pPr>
              <a:t>33</a:t>
            </a:fld>
            <a:endParaRPr lang="en-US" dirty="0"/>
          </a:p>
        </p:txBody>
      </p:sp>
    </p:spTree>
    <p:extLst>
      <p:ext uri="{BB962C8B-B14F-4D97-AF65-F5344CB8AC3E}">
        <p14:creationId xmlns:p14="http://schemas.microsoft.com/office/powerpoint/2010/main" val="1888112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206750" y="164975"/>
            <a:ext cx="2730500" cy="533400"/>
          </a:xfrm>
        </p:spPr>
        <p:txBody>
          <a:bodyPr>
            <a:noAutofit/>
          </a:bodyPr>
          <a:lstStyle/>
          <a:p>
            <a:pPr algn="ctr"/>
            <a:r>
              <a:rPr lang="en-US" sz="3600" b="1" dirty="0">
                <a:solidFill>
                  <a:schemeClr val="bg1"/>
                </a:solidFill>
              </a:rPr>
              <a:t>Questions</a:t>
            </a:r>
          </a:p>
        </p:txBody>
      </p:sp>
      <p:pic>
        <p:nvPicPr>
          <p:cNvPr id="1026" name="Picture 2" descr="e14ceeec-84e0-49fe-82f0-fffa73680763@namprd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979613"/>
            <a:ext cx="7086600" cy="526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63B63167-794D-4BD9-9C07-ACB14FBFCE73}"/>
              </a:ext>
            </a:extLst>
          </p:cNvPr>
          <p:cNvSpPr txBox="1">
            <a:spLocks/>
          </p:cNvSpPr>
          <p:nvPr/>
        </p:nvSpPr>
        <p:spPr>
          <a:xfrm>
            <a:off x="8727375" y="925388"/>
            <a:ext cx="685800" cy="365125"/>
          </a:xfr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5A2A4501-83FF-49AF-AF1A-8AEBFA4632B2}" type="slidenum">
              <a:rPr lang="en-US" smtClean="0"/>
              <a:pPr>
                <a:defRPr/>
              </a:pPr>
              <a:t>34</a:t>
            </a:fld>
            <a:endParaRPr lang="en-US" dirty="0"/>
          </a:p>
        </p:txBody>
      </p:sp>
    </p:spTree>
    <p:extLst>
      <p:ext uri="{BB962C8B-B14F-4D97-AF65-F5344CB8AC3E}">
        <p14:creationId xmlns:p14="http://schemas.microsoft.com/office/powerpoint/2010/main" val="3145212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idx="4294967295"/>
          </p:nvPr>
        </p:nvSpPr>
        <p:spPr>
          <a:xfrm>
            <a:off x="0" y="1"/>
            <a:ext cx="9144000" cy="914400"/>
          </a:xfrm>
        </p:spPr>
        <p:txBody>
          <a:bodyPr/>
          <a:lstStyle/>
          <a:p>
            <a:pPr algn="ctr"/>
            <a:r>
              <a:rPr lang="en-US" sz="3600" b="1" dirty="0">
                <a:solidFill>
                  <a:schemeClr val="bg1"/>
                </a:solidFill>
              </a:rPr>
              <a:t>Federal Drug-Free Workplace Program</a:t>
            </a:r>
          </a:p>
        </p:txBody>
      </p:sp>
      <p:sp>
        <p:nvSpPr>
          <p:cNvPr id="98307" name="Rectangle 3"/>
          <p:cNvSpPr>
            <a:spLocks noGrp="1"/>
          </p:cNvSpPr>
          <p:nvPr>
            <p:ph idx="4294967295"/>
          </p:nvPr>
        </p:nvSpPr>
        <p:spPr>
          <a:xfrm>
            <a:off x="228600" y="1450072"/>
            <a:ext cx="4189413" cy="3797405"/>
          </a:xfrm>
        </p:spPr>
        <p:txBody>
          <a:bodyPr/>
          <a:lstStyle/>
          <a:p>
            <a:pPr>
              <a:buFont typeface="Arial" charset="0"/>
              <a:buNone/>
            </a:pPr>
            <a:r>
              <a:rPr lang="en-US" sz="3200" b="1" u="sng" dirty="0"/>
              <a:t>Governing Authorities</a:t>
            </a:r>
          </a:p>
          <a:p>
            <a:pPr marL="182880" indent="-457200">
              <a:buFont typeface="Arial" panose="020B0604020202020204" pitchFamily="34" charset="0"/>
              <a:buChar char="•"/>
            </a:pPr>
            <a:r>
              <a:rPr lang="en-US" sz="2800" dirty="0"/>
              <a:t>Executive Order 12564</a:t>
            </a:r>
          </a:p>
          <a:p>
            <a:pPr marL="182880" indent="-571500">
              <a:buFont typeface="Wingdings" panose="05000000000000000000" pitchFamily="2" charset="2"/>
              <a:buChar char="§"/>
            </a:pPr>
            <a:endParaRPr lang="en-US" sz="3600" dirty="0"/>
          </a:p>
          <a:p>
            <a:pPr marL="182880" indent="-457200">
              <a:buFont typeface="Arial" panose="020B0604020202020204" pitchFamily="34" charset="0"/>
              <a:buChar char="•"/>
            </a:pPr>
            <a:r>
              <a:rPr lang="en-US" sz="2800" dirty="0"/>
              <a:t>Public Law 100-71</a:t>
            </a:r>
          </a:p>
          <a:p>
            <a:pPr marL="182880" indent="-571500">
              <a:buFont typeface="Wingdings" panose="05000000000000000000" pitchFamily="2" charset="2"/>
              <a:buChar char="§"/>
            </a:pPr>
            <a:endParaRPr lang="en-US" sz="3600" dirty="0"/>
          </a:p>
          <a:p>
            <a:pPr marL="182880" indent="-457200">
              <a:buFont typeface="Arial" panose="020B0604020202020204" pitchFamily="34" charset="0"/>
              <a:buChar char="•"/>
            </a:pPr>
            <a:r>
              <a:rPr lang="en-US" sz="2800" dirty="0"/>
              <a:t>Mandatory Guidelines </a:t>
            </a:r>
          </a:p>
        </p:txBody>
      </p:sp>
      <p:sp>
        <p:nvSpPr>
          <p:cNvPr id="7" name="Rectangle 3"/>
          <p:cNvSpPr txBox="1">
            <a:spLocks/>
          </p:cNvSpPr>
          <p:nvPr/>
        </p:nvSpPr>
        <p:spPr bwMode="auto">
          <a:xfrm>
            <a:off x="4954524" y="1419390"/>
            <a:ext cx="4189476" cy="38587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b="1" u="sng" dirty="0">
                <a:solidFill>
                  <a:prstClr val="black"/>
                </a:solidFill>
              </a:rPr>
              <a:t>Guidance Documents</a:t>
            </a:r>
          </a:p>
          <a:p>
            <a:pPr>
              <a:buFont typeface="Arial" panose="020B0604020202020204" pitchFamily="34" charset="0"/>
              <a:buChar char="•"/>
            </a:pPr>
            <a:r>
              <a:rPr lang="en-US" sz="2800" dirty="0">
                <a:solidFill>
                  <a:prstClr val="black"/>
                </a:solidFill>
              </a:rPr>
              <a:t>Model Plan for a Comprehensive Drug-Free Workplace Program</a:t>
            </a:r>
          </a:p>
          <a:p>
            <a:pPr>
              <a:buFont typeface="Wingdings" panose="05000000000000000000" pitchFamily="2" charset="2"/>
              <a:buChar char="§"/>
            </a:pPr>
            <a:endParaRPr lang="en-US" sz="2000" dirty="0">
              <a:solidFill>
                <a:prstClr val="black"/>
              </a:solidFill>
            </a:endParaRPr>
          </a:p>
          <a:p>
            <a:pPr>
              <a:buFont typeface="Arial" panose="020B0604020202020204" pitchFamily="34" charset="0"/>
              <a:buChar char="•"/>
            </a:pPr>
            <a:r>
              <a:rPr lang="en-US" sz="2800" dirty="0">
                <a:solidFill>
                  <a:prstClr val="black"/>
                </a:solidFill>
              </a:rPr>
              <a:t> 2013 Guidance for Selection of Testing Designated Positions</a:t>
            </a:r>
          </a:p>
        </p:txBody>
      </p:sp>
      <p:cxnSp>
        <p:nvCxnSpPr>
          <p:cNvPr id="3" name="Straight Connector 2"/>
          <p:cNvCxnSpPr/>
          <p:nvPr/>
        </p:nvCxnSpPr>
        <p:spPr>
          <a:xfrm>
            <a:off x="4558352" y="1450072"/>
            <a:ext cx="0" cy="3733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8763000" y="938048"/>
            <a:ext cx="685800" cy="365125"/>
          </a:xfr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5A2A4501-83FF-49AF-AF1A-8AEBFA4632B2}" type="slidenum">
              <a:rPr lang="en-US" smtClean="0"/>
              <a:pPr>
                <a:defRPr/>
              </a:pPr>
              <a:t>4</a:t>
            </a:fld>
            <a:endParaRPr lang="en-US" dirty="0"/>
          </a:p>
        </p:txBody>
      </p:sp>
    </p:spTree>
    <p:extLst>
      <p:ext uri="{BB962C8B-B14F-4D97-AF65-F5344CB8AC3E}">
        <p14:creationId xmlns:p14="http://schemas.microsoft.com/office/powerpoint/2010/main" val="370025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idx="4294967295"/>
          </p:nvPr>
        </p:nvSpPr>
        <p:spPr>
          <a:xfrm>
            <a:off x="457200" y="1"/>
            <a:ext cx="8229600" cy="914400"/>
          </a:xfrm>
        </p:spPr>
        <p:txBody>
          <a:bodyPr/>
          <a:lstStyle/>
          <a:p>
            <a:pPr algn="ctr"/>
            <a:r>
              <a:rPr lang="en-US" sz="3600" b="1" dirty="0">
                <a:solidFill>
                  <a:schemeClr val="bg1"/>
                </a:solidFill>
                <a:cs typeface="Arial" charset="0"/>
              </a:rPr>
              <a:t>Executive Order 12564 </a:t>
            </a:r>
          </a:p>
        </p:txBody>
      </p:sp>
      <p:sp>
        <p:nvSpPr>
          <p:cNvPr id="15363" name="Rectangle 2"/>
          <p:cNvSpPr>
            <a:spLocks noChangeArrowheads="1"/>
          </p:cNvSpPr>
          <p:nvPr/>
        </p:nvSpPr>
        <p:spPr bwMode="auto">
          <a:xfrm>
            <a:off x="711200" y="6248400"/>
            <a:ext cx="189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dirty="0"/>
          </a:p>
        </p:txBody>
      </p:sp>
      <p:sp>
        <p:nvSpPr>
          <p:cNvPr id="15364" name="Rectangle 3"/>
          <p:cNvSpPr>
            <a:spLocks noChangeArrowheads="1"/>
          </p:cNvSpPr>
          <p:nvPr/>
        </p:nvSpPr>
        <p:spPr bwMode="auto">
          <a:xfrm>
            <a:off x="3149600" y="6248400"/>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dirty="0"/>
          </a:p>
        </p:txBody>
      </p:sp>
      <p:sp>
        <p:nvSpPr>
          <p:cNvPr id="15366" name="Rectangle 5"/>
          <p:cNvSpPr>
            <a:spLocks noChangeArrowheads="1"/>
          </p:cNvSpPr>
          <p:nvPr/>
        </p:nvSpPr>
        <p:spPr bwMode="auto">
          <a:xfrm>
            <a:off x="0" y="1295400"/>
            <a:ext cx="9296400"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200" b="1" dirty="0">
                <a:latin typeface="Calibri" pitchFamily="34" charset="0"/>
              </a:rPr>
              <a:t>Directed Agency Heads to develop a plan to include:</a:t>
            </a:r>
          </a:p>
          <a:p>
            <a:r>
              <a:rPr lang="en-US" sz="2400" dirty="0">
                <a:latin typeface="+mj-lt"/>
              </a:rPr>
              <a:t>“</a:t>
            </a:r>
            <a:r>
              <a:rPr lang="en-US" sz="2400" i="1" dirty="0">
                <a:latin typeface="+mj-lt"/>
              </a:rPr>
              <a:t>The mark of a successful drug-free workplace program also depends on how well the [Agency] can inform its employees of the hazards of drug use, and on how much assistance it can provide drug users.”</a:t>
            </a:r>
            <a:r>
              <a:rPr lang="en-US" sz="2000" i="1" dirty="0">
                <a:latin typeface="+mj-lt"/>
              </a:rPr>
              <a:t> </a:t>
            </a:r>
            <a:endParaRPr lang="en-US" sz="2000" b="1" i="1" dirty="0">
              <a:solidFill>
                <a:schemeClr val="hlink"/>
              </a:solidFill>
              <a:latin typeface="+mj-lt"/>
            </a:endParaRPr>
          </a:p>
          <a:p>
            <a:pPr lvl="1"/>
            <a:endParaRPr lang="en-US" sz="2000" b="1" dirty="0">
              <a:solidFill>
                <a:schemeClr val="hlink"/>
              </a:solidFill>
              <a:latin typeface="Calibri" pitchFamily="34" charset="0"/>
            </a:endParaRPr>
          </a:p>
          <a:p>
            <a:pPr marL="1188720" lvl="2" indent="-457200">
              <a:buFont typeface="Arial" panose="020B0604020202020204" pitchFamily="34" charset="0"/>
              <a:buChar char="•"/>
            </a:pPr>
            <a:r>
              <a:rPr lang="en-US" sz="2800" b="1" dirty="0">
                <a:latin typeface="Calibri" pitchFamily="34" charset="0"/>
              </a:rPr>
              <a:t>  </a:t>
            </a:r>
            <a:r>
              <a:rPr lang="en-US" sz="2800" dirty="0">
                <a:latin typeface="Calibri" pitchFamily="34" charset="0"/>
              </a:rPr>
              <a:t>Policies/procedures for a drug free workplace </a:t>
            </a:r>
          </a:p>
          <a:p>
            <a:pPr marL="1188720" lvl="2" indent="-457200">
              <a:buFont typeface="Arial" panose="020B0604020202020204" pitchFamily="34" charset="0"/>
              <a:buChar char="•"/>
            </a:pPr>
            <a:r>
              <a:rPr lang="en-US" sz="2800" dirty="0">
                <a:latin typeface="Calibri" pitchFamily="34" charset="0"/>
              </a:rPr>
              <a:t>  Employee Assistance Program</a:t>
            </a:r>
          </a:p>
          <a:p>
            <a:pPr marL="1188720" lvl="2" indent="-457200">
              <a:buFont typeface="Arial" panose="020B0604020202020204" pitchFamily="34" charset="0"/>
              <a:buChar char="•"/>
            </a:pPr>
            <a:r>
              <a:rPr lang="en-US" sz="2800" dirty="0">
                <a:latin typeface="Calibri" pitchFamily="34" charset="0"/>
              </a:rPr>
              <a:t>  Supervisory Training</a:t>
            </a:r>
          </a:p>
          <a:p>
            <a:pPr marL="1188720" lvl="2" indent="-457200">
              <a:buFont typeface="Arial" panose="020B0604020202020204" pitchFamily="34" charset="0"/>
              <a:buChar char="•"/>
            </a:pPr>
            <a:r>
              <a:rPr lang="en-US" sz="2800" dirty="0">
                <a:latin typeface="Calibri" pitchFamily="34" charset="0"/>
              </a:rPr>
              <a:t>  Employee Training</a:t>
            </a:r>
          </a:p>
          <a:p>
            <a:pPr marL="1188720" lvl="2" indent="-457200">
              <a:buFont typeface="Arial" panose="020B0604020202020204" pitchFamily="34" charset="0"/>
              <a:buChar char="•"/>
            </a:pPr>
            <a:r>
              <a:rPr lang="en-US" sz="2800" dirty="0">
                <a:latin typeface="Calibri" pitchFamily="34" charset="0"/>
              </a:rPr>
              <a:t>  Self Referrals to Treatment </a:t>
            </a:r>
          </a:p>
          <a:p>
            <a:pPr marL="1188720" lvl="2" indent="-457200">
              <a:buFont typeface="Arial" panose="020B0604020202020204" pitchFamily="34" charset="0"/>
              <a:buChar char="•"/>
            </a:pPr>
            <a:r>
              <a:rPr lang="en-US" sz="2800" dirty="0">
                <a:latin typeface="Calibri" pitchFamily="34" charset="0"/>
              </a:rPr>
              <a:t>  Drug Testing Program – Sensitive/Voluntary Positions    </a:t>
            </a:r>
          </a:p>
          <a:p>
            <a:pPr lvl="2">
              <a:buFont typeface="Wingdings" pitchFamily="2" charset="2"/>
              <a:buChar char="§"/>
            </a:pPr>
            <a:endParaRPr lang="en-US" sz="2800" dirty="0">
              <a:latin typeface="Calibri" pitchFamily="34" charset="0"/>
            </a:endParaRPr>
          </a:p>
          <a:p>
            <a:pPr lvl="2">
              <a:buFont typeface="Wingdings" pitchFamily="2" charset="2"/>
              <a:buChar char="§"/>
            </a:pPr>
            <a:endParaRPr lang="en-US" sz="2800" dirty="0">
              <a:latin typeface="Calibri" pitchFamily="34" charset="0"/>
            </a:endParaRPr>
          </a:p>
        </p:txBody>
      </p:sp>
      <p:sp>
        <p:nvSpPr>
          <p:cNvPr id="6" name="Slide Number Placeholder 5"/>
          <p:cNvSpPr>
            <a:spLocks noGrp="1"/>
          </p:cNvSpPr>
          <p:nvPr>
            <p:ph type="sldNum" sz="quarter" idx="12"/>
          </p:nvPr>
        </p:nvSpPr>
        <p:spPr>
          <a:xfrm>
            <a:off x="8763000" y="950080"/>
            <a:ext cx="685800" cy="365125"/>
          </a:xfr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5A2A4501-83FF-49AF-AF1A-8AEBFA4632B2}" type="slidenum">
              <a:rPr lang="en-US" smtClean="0"/>
              <a:pPr>
                <a:defRPr/>
              </a:pPr>
              <a:t>5</a:t>
            </a:fld>
            <a:endParaRPr lang="en-US" dirty="0"/>
          </a:p>
        </p:txBody>
      </p:sp>
    </p:spTree>
    <p:extLst>
      <p:ext uri="{BB962C8B-B14F-4D97-AF65-F5344CB8AC3E}">
        <p14:creationId xmlns:p14="http://schemas.microsoft.com/office/powerpoint/2010/main" val="300446396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p:cNvSpPr>
          <p:nvPr>
            <p:ph type="title" idx="4294967295"/>
          </p:nvPr>
        </p:nvSpPr>
        <p:spPr>
          <a:xfrm>
            <a:off x="0" y="24064"/>
            <a:ext cx="9144000" cy="877888"/>
          </a:xfrm>
        </p:spPr>
        <p:txBody>
          <a:bodyPr/>
          <a:lstStyle/>
          <a:p>
            <a:pPr algn="ctr">
              <a:lnSpc>
                <a:spcPct val="100000"/>
              </a:lnSpc>
            </a:pPr>
            <a:r>
              <a:rPr lang="en-US" sz="3600" b="1" dirty="0">
                <a:solidFill>
                  <a:schemeClr val="bg1"/>
                </a:solidFill>
              </a:rPr>
              <a:t>Public Law 100-71 and Mandatory Guidelines</a:t>
            </a:r>
            <a:endParaRPr lang="en-US" sz="1800" b="1" dirty="0">
              <a:solidFill>
                <a:schemeClr val="bg1"/>
              </a:solidFill>
            </a:endParaRPr>
          </a:p>
        </p:txBody>
      </p:sp>
      <p:sp>
        <p:nvSpPr>
          <p:cNvPr id="103427" name="Rectangle 3"/>
          <p:cNvSpPr>
            <a:spLocks noGrp="1"/>
          </p:cNvSpPr>
          <p:nvPr>
            <p:ph idx="4294967295"/>
          </p:nvPr>
        </p:nvSpPr>
        <p:spPr>
          <a:xfrm>
            <a:off x="274899" y="1447800"/>
            <a:ext cx="8594203" cy="4648200"/>
          </a:xfrm>
        </p:spPr>
        <p:txBody>
          <a:bodyPr/>
          <a:lstStyle/>
          <a:p>
            <a:pPr marL="457200" indent="-457200">
              <a:lnSpc>
                <a:spcPct val="80000"/>
              </a:lnSpc>
              <a:buFont typeface="Arial" panose="020B0604020202020204" pitchFamily="34" charset="0"/>
              <a:buChar char="•"/>
            </a:pPr>
            <a:r>
              <a:rPr lang="en-US" sz="3200" b="1" dirty="0"/>
              <a:t>Prohibited spending of appropriated funds for drug testing unless:</a:t>
            </a:r>
          </a:p>
          <a:p>
            <a:pPr lvl="2" indent="-457200">
              <a:lnSpc>
                <a:spcPct val="80000"/>
              </a:lnSpc>
            </a:pPr>
            <a:r>
              <a:rPr lang="en-US" sz="2800" dirty="0"/>
              <a:t>Agency plan is certified by HHS and reported to Congress</a:t>
            </a:r>
          </a:p>
          <a:p>
            <a:pPr>
              <a:lnSpc>
                <a:spcPct val="80000"/>
              </a:lnSpc>
              <a:buFont typeface="Wingdings" panose="05000000000000000000" pitchFamily="2" charset="2"/>
              <a:buChar char="§"/>
            </a:pPr>
            <a:endParaRPr lang="en-US" b="1" dirty="0"/>
          </a:p>
          <a:p>
            <a:pPr marL="457200" indent="-457200">
              <a:lnSpc>
                <a:spcPct val="80000"/>
              </a:lnSpc>
              <a:buFont typeface="Arial" panose="020B0604020202020204" pitchFamily="34" charset="0"/>
              <a:buChar char="•"/>
            </a:pPr>
            <a:r>
              <a:rPr lang="en-US" sz="3200" b="1" dirty="0"/>
              <a:t>Required HHS to publish Mandatory Guidelines that:</a:t>
            </a:r>
          </a:p>
          <a:p>
            <a:pPr lvl="2" indent="-457200">
              <a:lnSpc>
                <a:spcPct val="80000"/>
              </a:lnSpc>
            </a:pPr>
            <a:r>
              <a:rPr lang="en-US" sz="2800" dirty="0"/>
              <a:t>Establish laboratory procedures, technologies, chain of custody</a:t>
            </a:r>
          </a:p>
          <a:p>
            <a:pPr lvl="2" indent="-457200">
              <a:lnSpc>
                <a:spcPct val="80000"/>
              </a:lnSpc>
            </a:pPr>
            <a:r>
              <a:rPr lang="en-US" sz="2800" dirty="0"/>
              <a:t>Specify drugs for which employees may be tested</a:t>
            </a:r>
          </a:p>
          <a:p>
            <a:pPr lvl="2" indent="-457200">
              <a:lnSpc>
                <a:spcPct val="80000"/>
              </a:lnSpc>
            </a:pPr>
            <a:r>
              <a:rPr lang="en-US" sz="2800" dirty="0"/>
              <a:t>Establish laboratory certification standards and processes (NLCP)</a:t>
            </a:r>
          </a:p>
          <a:p>
            <a:pPr lvl="1">
              <a:lnSpc>
                <a:spcPct val="80000"/>
              </a:lnSpc>
              <a:buFont typeface="Wingdings" panose="05000000000000000000" pitchFamily="2" charset="2"/>
              <a:buChar char="§"/>
            </a:pPr>
            <a:endParaRPr lang="en-US" sz="2400" dirty="0"/>
          </a:p>
          <a:p>
            <a:pPr>
              <a:lnSpc>
                <a:spcPct val="80000"/>
              </a:lnSpc>
              <a:buFont typeface="Wingdings" pitchFamily="2" charset="2"/>
              <a:buChar char="§"/>
            </a:pPr>
            <a:endParaRPr lang="en-US" sz="2400" dirty="0"/>
          </a:p>
          <a:p>
            <a:pPr>
              <a:lnSpc>
                <a:spcPct val="80000"/>
              </a:lnSpc>
              <a:buFont typeface="Arial" charset="0"/>
              <a:buNone/>
            </a:pPr>
            <a:endParaRPr lang="en-US" sz="2400" dirty="0"/>
          </a:p>
          <a:p>
            <a:pPr>
              <a:lnSpc>
                <a:spcPct val="80000"/>
              </a:lnSpc>
            </a:pPr>
            <a:endParaRPr lang="en-US" sz="3600" dirty="0"/>
          </a:p>
        </p:txBody>
      </p:sp>
      <p:sp>
        <p:nvSpPr>
          <p:cNvPr id="4" name="Slide Number Placeholder 5"/>
          <p:cNvSpPr>
            <a:spLocks noGrp="1"/>
          </p:cNvSpPr>
          <p:nvPr>
            <p:ph type="sldNum" sz="quarter" idx="12"/>
          </p:nvPr>
        </p:nvSpPr>
        <p:spPr>
          <a:xfrm>
            <a:off x="8763000" y="926016"/>
            <a:ext cx="685800" cy="365125"/>
          </a:xfr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5A2A4501-83FF-49AF-AF1A-8AEBFA4632B2}" type="slidenum">
              <a:rPr lang="en-US" smtClean="0"/>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9250"/>
            <a:ext cx="9144000" cy="646331"/>
          </a:xfrm>
          <a:prstGeom prst="rect">
            <a:avLst/>
          </a:prstGeom>
          <a:noFill/>
        </p:spPr>
        <p:txBody>
          <a:bodyPr wrap="square">
            <a:spAutoFit/>
          </a:bodyPr>
          <a:lstStyle/>
          <a:p>
            <a:pPr algn="ctr">
              <a:defRPr/>
            </a:pPr>
            <a:r>
              <a:rPr lang="en-US" sz="3600" b="1" dirty="0">
                <a:solidFill>
                  <a:schemeClr val="bg1"/>
                </a:solidFill>
                <a:latin typeface="+mj-lt"/>
              </a:rPr>
              <a:t> Guidance Documents</a:t>
            </a:r>
          </a:p>
        </p:txBody>
      </p:sp>
      <p:sp>
        <p:nvSpPr>
          <p:cNvPr id="17412" name="TextBox 3"/>
          <p:cNvSpPr txBox="1">
            <a:spLocks noChangeArrowheads="1"/>
          </p:cNvSpPr>
          <p:nvPr/>
        </p:nvSpPr>
        <p:spPr bwMode="auto">
          <a:xfrm>
            <a:off x="495300" y="1114052"/>
            <a:ext cx="8370908" cy="5324535"/>
          </a:xfrm>
          <a:prstGeom prst="rect">
            <a:avLst/>
          </a:prstGeom>
          <a:noFill/>
          <a:ln w="9525">
            <a:noFill/>
            <a:miter lim="800000"/>
            <a:headEnd/>
            <a:tailEnd/>
          </a:ln>
        </p:spPr>
        <p:txBody>
          <a:bodyPr wrap="square">
            <a:spAutoFit/>
          </a:bodyPr>
          <a:lstStyle/>
          <a:p>
            <a:pPr>
              <a:defRPr/>
            </a:pPr>
            <a:r>
              <a:rPr lang="en-US" sz="3200" b="1" dirty="0">
                <a:latin typeface="+mn-lt"/>
              </a:rPr>
              <a:t>The Model Plan for a Comprehensive Drug-Free Workplace Program:</a:t>
            </a:r>
          </a:p>
          <a:p>
            <a:pPr marL="457200" indent="-457200">
              <a:buFont typeface="Arial" panose="020B0604020202020204" pitchFamily="34" charset="0"/>
              <a:buChar char="•"/>
              <a:defRPr/>
            </a:pPr>
            <a:r>
              <a:rPr lang="en-US" sz="2800" dirty="0">
                <a:latin typeface="+mn-lt"/>
              </a:rPr>
              <a:t>Serves as the basic foundation for the development  of all Certified Plans </a:t>
            </a:r>
          </a:p>
          <a:p>
            <a:pPr marL="457200" indent="-457200">
              <a:buFont typeface="Arial" panose="020B0604020202020204" pitchFamily="34" charset="0"/>
              <a:buChar char="•"/>
              <a:defRPr/>
            </a:pPr>
            <a:r>
              <a:rPr lang="en-US" sz="2800" dirty="0">
                <a:latin typeface="+mn-lt"/>
              </a:rPr>
              <a:t>Each agency plan is unique - Shaped to address unique mission and structure of each agency</a:t>
            </a:r>
          </a:p>
          <a:p>
            <a:pPr marL="457200" indent="-457200">
              <a:buFont typeface="Wingdings" panose="05000000000000000000" pitchFamily="2" charset="2"/>
              <a:buChar char="§"/>
              <a:defRPr/>
            </a:pPr>
            <a:endParaRPr lang="en-US" sz="2000" dirty="0">
              <a:latin typeface="+mn-lt"/>
            </a:endParaRPr>
          </a:p>
          <a:p>
            <a:pPr>
              <a:defRPr/>
            </a:pPr>
            <a:r>
              <a:rPr lang="en-US" sz="3200" b="1" dirty="0">
                <a:latin typeface="+mn-lt"/>
              </a:rPr>
              <a:t>2013 Guidance for Selection of Testing Designated Positions:</a:t>
            </a:r>
          </a:p>
          <a:p>
            <a:pPr marL="457200" lvl="0" indent="-457200">
              <a:buFont typeface="Arial" panose="020B0604020202020204" pitchFamily="34" charset="0"/>
              <a:buChar char="•"/>
              <a:defRPr/>
            </a:pPr>
            <a:r>
              <a:rPr lang="en-US" sz="2800" dirty="0">
                <a:solidFill>
                  <a:prstClr val="black"/>
                </a:solidFill>
                <a:latin typeface="Calibri"/>
              </a:rPr>
              <a:t>Assists in the selection of Testing Designated Positions</a:t>
            </a:r>
          </a:p>
          <a:p>
            <a:pPr>
              <a:defRPr/>
            </a:pPr>
            <a:endParaRPr lang="en-US" sz="2400" dirty="0">
              <a:latin typeface="+mn-lt"/>
            </a:endParaRPr>
          </a:p>
        </p:txBody>
      </p:sp>
      <p:sp>
        <p:nvSpPr>
          <p:cNvPr id="4" name="Slide Number Placeholder 5"/>
          <p:cNvSpPr>
            <a:spLocks noGrp="1"/>
          </p:cNvSpPr>
          <p:nvPr>
            <p:ph type="sldNum" sz="quarter" idx="12"/>
          </p:nvPr>
        </p:nvSpPr>
        <p:spPr>
          <a:xfrm>
            <a:off x="8763000" y="950080"/>
            <a:ext cx="685800" cy="365125"/>
          </a:xfr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5A2A4501-83FF-49AF-AF1A-8AEBFA4632B2}" type="slidenum">
              <a:rPr lang="en-US" smtClean="0"/>
              <a:pPr>
                <a:defRPr/>
              </a:pPr>
              <a:t>7</a:t>
            </a:fld>
            <a:endParaRPr lang="en-US" dirty="0"/>
          </a:p>
        </p:txBody>
      </p:sp>
    </p:spTree>
    <p:extLst>
      <p:ext uri="{BB962C8B-B14F-4D97-AF65-F5344CB8AC3E}">
        <p14:creationId xmlns:p14="http://schemas.microsoft.com/office/powerpoint/2010/main" val="341740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D07D4089-40B5-457D-927F-16367A53BB79}" type="slidenum">
              <a:rPr lang="en-US" smtClean="0"/>
              <a:pPr/>
              <a:t>8</a:t>
            </a:fld>
            <a:endParaRPr lang="en-US" dirty="0"/>
          </a:p>
        </p:txBody>
      </p:sp>
      <p:sp>
        <p:nvSpPr>
          <p:cNvPr id="2" name="Rectangle 1"/>
          <p:cNvSpPr/>
          <p:nvPr/>
        </p:nvSpPr>
        <p:spPr>
          <a:xfrm>
            <a:off x="4226892" y="152400"/>
            <a:ext cx="284052" cy="523220"/>
          </a:xfrm>
          <a:prstGeom prst="rect">
            <a:avLst/>
          </a:prstGeom>
        </p:spPr>
        <p:txBody>
          <a:bodyPr wrap="none">
            <a:spAutoFit/>
          </a:bodyPr>
          <a:lstStyle/>
          <a:p>
            <a:pPr algn="ctr"/>
            <a:r>
              <a:rPr lang="en-US" sz="2800" b="1" dirty="0">
                <a:solidFill>
                  <a:schemeClr val="bg1"/>
                </a:solidFill>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940107"/>
            <a:ext cx="9067799" cy="5891197"/>
          </a:xfrm>
          <a:prstGeom prst="rect">
            <a:avLst/>
          </a:prstGeom>
        </p:spPr>
      </p:pic>
      <p:sp>
        <p:nvSpPr>
          <p:cNvPr id="6" name="TextBox 5"/>
          <p:cNvSpPr txBox="1"/>
          <p:nvPr/>
        </p:nvSpPr>
        <p:spPr>
          <a:xfrm>
            <a:off x="76200" y="1394170"/>
            <a:ext cx="9144000" cy="4832092"/>
          </a:xfrm>
          <a:prstGeom prst="rect">
            <a:avLst/>
          </a:prstGeom>
          <a:noFill/>
        </p:spPr>
        <p:txBody>
          <a:bodyPr wrap="square" rtlCol="0">
            <a:spAutoFit/>
          </a:bodyPr>
          <a:lstStyle/>
          <a:p>
            <a:pPr marL="457200" indent="-457200">
              <a:buFont typeface="Arial" panose="020B0604020202020204" pitchFamily="34" charset="0"/>
              <a:buChar char="•"/>
              <a:defRPr/>
            </a:pPr>
            <a:r>
              <a:rPr lang="en-US" sz="2800" dirty="0">
                <a:cs typeface="Arial" panose="020B0604020202020204" pitchFamily="34" charset="0"/>
              </a:rPr>
              <a:t>The Drug Program Coordinator (DPC) is responsible for implementing, directing, administering, and managing the drug program within the agency. </a:t>
            </a:r>
          </a:p>
          <a:p>
            <a:pPr marL="457200" indent="-457200">
              <a:buFont typeface="Arial" panose="020B0604020202020204" pitchFamily="34" charset="0"/>
              <a:buChar char="•"/>
              <a:defRPr/>
            </a:pPr>
            <a:endParaRPr lang="en-US" sz="2800" dirty="0">
              <a:cs typeface="Arial" panose="020B0604020202020204" pitchFamily="34" charset="0"/>
            </a:endParaRPr>
          </a:p>
          <a:p>
            <a:pPr marL="457200" indent="-457200">
              <a:buFont typeface="Arial" panose="020B0604020202020204" pitchFamily="34" charset="0"/>
              <a:buChar char="•"/>
              <a:defRPr/>
            </a:pPr>
            <a:r>
              <a:rPr lang="en-US" sz="2800" dirty="0">
                <a:cs typeface="Arial" panose="020B0604020202020204" pitchFamily="34" charset="0"/>
              </a:rPr>
              <a:t>The DPC serves as the principal point of contact with the laboratory and for collection activities to assure the effective operation of the testing portion of the program. </a:t>
            </a:r>
          </a:p>
          <a:p>
            <a:pPr marL="457200" indent="-457200">
              <a:buFont typeface="Arial" panose="020B0604020202020204" pitchFamily="34" charset="0"/>
              <a:buChar char="•"/>
              <a:defRPr/>
            </a:pPr>
            <a:endParaRPr lang="en-US" sz="2800" dirty="0">
              <a:cs typeface="Arial" panose="020B0604020202020204" pitchFamily="34" charset="0"/>
            </a:endParaRPr>
          </a:p>
          <a:p>
            <a:pPr marL="457200" indent="-457200">
              <a:buFont typeface="Arial" panose="020B0604020202020204" pitchFamily="34" charset="0"/>
              <a:buChar char="•"/>
              <a:defRPr/>
            </a:pPr>
            <a:r>
              <a:rPr lang="en-US" sz="2800" dirty="0">
                <a:cs typeface="Arial" panose="020B0604020202020204" pitchFamily="34" charset="0"/>
              </a:rPr>
              <a:t>An effective and successful DFWP requires support of staff at every level.</a:t>
            </a:r>
          </a:p>
          <a:p>
            <a:pPr marL="457200" indent="-457200" algn="ctr">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7FE5E53-FDB7-4312-8CDB-EABC4E1D88BA}"/>
              </a:ext>
            </a:extLst>
          </p:cNvPr>
          <p:cNvSpPr txBox="1"/>
          <p:nvPr/>
        </p:nvSpPr>
        <p:spPr>
          <a:xfrm>
            <a:off x="0" y="108959"/>
            <a:ext cx="9144000" cy="646331"/>
          </a:xfrm>
          <a:prstGeom prst="rect">
            <a:avLst/>
          </a:prstGeom>
          <a:noFill/>
        </p:spPr>
        <p:txBody>
          <a:bodyPr wrap="square">
            <a:spAutoFit/>
          </a:bodyPr>
          <a:lstStyle/>
          <a:p>
            <a:pPr algn="ctr">
              <a:defRPr/>
            </a:pPr>
            <a:r>
              <a:rPr lang="en-US" altLang="en-US" sz="3600" b="1" dirty="0">
                <a:solidFill>
                  <a:schemeClr val="bg1"/>
                </a:solidFill>
                <a:latin typeface="+mj-lt"/>
                <a:cs typeface="Arial" panose="020B0604020202020204" pitchFamily="34" charset="0"/>
              </a:rPr>
              <a:t>Drug Program Coordinator</a:t>
            </a:r>
          </a:p>
        </p:txBody>
      </p:sp>
    </p:spTree>
    <p:extLst>
      <p:ext uri="{BB962C8B-B14F-4D97-AF65-F5344CB8AC3E}">
        <p14:creationId xmlns:p14="http://schemas.microsoft.com/office/powerpoint/2010/main" val="2360133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0"/>
            <a:ext cx="9144000" cy="914399"/>
          </a:xfrm>
        </p:spPr>
        <p:txBody>
          <a:bodyPr lIns="49212" tIns="23812" rIns="49212" bIns="23812"/>
          <a:lstStyle/>
          <a:p>
            <a:pPr algn="ctr" defTabSz="484188"/>
            <a:r>
              <a:rPr lang="en-US" altLang="en-US" sz="3600" b="1" dirty="0">
                <a:solidFill>
                  <a:schemeClr val="bg1"/>
                </a:solidFill>
              </a:rPr>
              <a:t>Drug Testing Panel</a:t>
            </a:r>
          </a:p>
        </p:txBody>
      </p:sp>
      <p:sp>
        <p:nvSpPr>
          <p:cNvPr id="55300" name="Rectangle 4"/>
          <p:cNvSpPr>
            <a:spLocks noChangeArrowheads="1"/>
          </p:cNvSpPr>
          <p:nvPr/>
        </p:nvSpPr>
        <p:spPr bwMode="auto">
          <a:xfrm>
            <a:off x="152400" y="4648200"/>
            <a:ext cx="3505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sz="1600" b="1" i="1" dirty="0">
                <a:solidFill>
                  <a:prstClr val="black"/>
                </a:solidFill>
                <a:latin typeface="Calibri"/>
              </a:rPr>
              <a:t>Note:</a:t>
            </a:r>
            <a:r>
              <a:rPr lang="en-US" sz="1600" i="1" dirty="0">
                <a:solidFill>
                  <a:prstClr val="black"/>
                </a:solidFill>
                <a:latin typeface="Calibri"/>
              </a:rPr>
              <a:t> If the Agency desires to add any other drug to its drug testing panel, advance written approval from the Secretary, Department of Health and Human Services is required. However, the Agency may test for any other Schedule I or Schedule II drug on a case-by-case basis.</a:t>
            </a:r>
            <a:r>
              <a:rPr lang="en-US" altLang="en-US" sz="1600" i="1" dirty="0">
                <a:solidFill>
                  <a:prstClr val="black"/>
                </a:solidFill>
                <a:latin typeface="Calibri"/>
              </a:rPr>
              <a:t> </a:t>
            </a:r>
          </a:p>
        </p:txBody>
      </p:sp>
      <p:graphicFrame>
        <p:nvGraphicFramePr>
          <p:cNvPr id="3" name="Diagram 2"/>
          <p:cNvGraphicFramePr/>
          <p:nvPr>
            <p:extLst>
              <p:ext uri="{D42A27DB-BD31-4B8C-83A1-F6EECF244321}">
                <p14:modId xmlns:p14="http://schemas.microsoft.com/office/powerpoint/2010/main" val="936706412"/>
              </p:ext>
            </p:extLst>
          </p:nvPr>
        </p:nvGraphicFramePr>
        <p:xfrm>
          <a:off x="1448844" y="1294619"/>
          <a:ext cx="6096000" cy="48815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5"/>
          <p:cNvSpPr>
            <a:spLocks noGrp="1"/>
          </p:cNvSpPr>
          <p:nvPr>
            <p:ph type="sldNum" sz="quarter" idx="12"/>
          </p:nvPr>
        </p:nvSpPr>
        <p:spPr>
          <a:xfrm>
            <a:off x="8763000" y="950080"/>
            <a:ext cx="685800" cy="365125"/>
          </a:xfr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5A2A4501-83FF-49AF-AF1A-8AEBFA4632B2}" type="slidenum">
              <a:rPr lang="en-US" smtClean="0"/>
              <a:pPr>
                <a:defRPr/>
              </a:pPr>
              <a:t>9</a:t>
            </a:fld>
            <a:endParaRPr lang="en-US" dirty="0"/>
          </a:p>
        </p:txBody>
      </p:sp>
    </p:spTree>
    <p:extLst>
      <p:ext uri="{BB962C8B-B14F-4D97-AF65-F5344CB8AC3E}">
        <p14:creationId xmlns:p14="http://schemas.microsoft.com/office/powerpoint/2010/main" val="3715030458"/>
      </p:ext>
    </p:extLst>
  </p:cSld>
  <p:clrMapOvr>
    <a:masterClrMapping/>
  </p:clrMapOvr>
  <p:transition/>
</p:sld>
</file>

<file path=ppt/theme/theme1.xml><?xml version="1.0" encoding="utf-8"?>
<a:theme xmlns:a="http://schemas.openxmlformats.org/drawingml/2006/main" name="New SAMHSA PowerPoint Template 2.14.18">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SAMHSA PowerPoint Template 2.14.18" id="{C2AFE441-133A-431C-B54D-63A070E83AAA}" vid="{6B6BDE22-C340-414E-B248-3370FA5FF6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5AFBD6F3876C4BB12504C8E125B7C6" ma:contentTypeVersion="13" ma:contentTypeDescription="Create a new document." ma:contentTypeScope="" ma:versionID="d64e1a38913fb5a2b4eb84a1026875bb">
  <xsd:schema xmlns:xsd="http://www.w3.org/2001/XMLSchema" xmlns:xs="http://www.w3.org/2001/XMLSchema" xmlns:p="http://schemas.microsoft.com/office/2006/metadata/properties" xmlns:ns2="65a89cdd-0316-4744-b657-e8ded209cd33" xmlns:ns3="d35de279-e768-41d5-91ae-67d3ca284111" targetNamespace="http://schemas.microsoft.com/office/2006/metadata/properties" ma:root="true" ma:fieldsID="e6a74a30534bb2d47177f676a2b49af2" ns2:_="" ns3:_="">
    <xsd:import namespace="65a89cdd-0316-4744-b657-e8ded209cd33"/>
    <xsd:import namespace="d35de279-e768-41d5-91ae-67d3ca28411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a89cdd-0316-4744-b657-e8ded209cd3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35de279-e768-41d5-91ae-67d3ca28411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B4CBB3-C249-49CD-AE47-A0814897B9F2}"/>
</file>

<file path=customXml/itemProps2.xml><?xml version="1.0" encoding="utf-8"?>
<ds:datastoreItem xmlns:ds="http://schemas.openxmlformats.org/officeDocument/2006/customXml" ds:itemID="{0DA79126-A921-470A-8774-1C5A8776399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49f71bca-6bbc-4f80-bff3-58f6213e9614"/>
    <ds:schemaRef ds:uri="http://www.w3.org/XML/1998/namespace"/>
    <ds:schemaRef ds:uri="http://purl.org/dc/dcmitype/"/>
  </ds:schemaRefs>
</ds:datastoreItem>
</file>

<file path=customXml/itemProps3.xml><?xml version="1.0" encoding="utf-8"?>
<ds:datastoreItem xmlns:ds="http://schemas.openxmlformats.org/officeDocument/2006/customXml" ds:itemID="{AF5AFB91-F5CE-443D-9CA3-7B2DF28133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 SAMHSA PowerPoint Template 2.14.18</Template>
  <TotalTime>18151</TotalTime>
  <Words>4325</Words>
  <Application>Microsoft Office PowerPoint</Application>
  <PresentationFormat>On-screen Show (4:3)</PresentationFormat>
  <Paragraphs>436</Paragraphs>
  <Slides>34</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Yu Gothic Medium</vt:lpstr>
      <vt:lpstr>Yu Gothic UI Semibold</vt:lpstr>
      <vt:lpstr>Arial</vt:lpstr>
      <vt:lpstr>Calibri</vt:lpstr>
      <vt:lpstr>Calibri Light</vt:lpstr>
      <vt:lpstr>Times New Roman</vt:lpstr>
      <vt:lpstr>Verdana</vt:lpstr>
      <vt:lpstr>Wingdings</vt:lpstr>
      <vt:lpstr>New SAMHSA PowerPoint Template 2.14.18</vt:lpstr>
      <vt:lpstr>   Federal Drug-Free Workplace Program   Briefing   Missile Defense Agency October 26, 2021 </vt:lpstr>
      <vt:lpstr>Federal Drug-Free Workplace Program</vt:lpstr>
      <vt:lpstr> Drug-Free Workplace Program Impact </vt:lpstr>
      <vt:lpstr>Federal Drug-Free Workplace Program</vt:lpstr>
      <vt:lpstr>Executive Order 12564 </vt:lpstr>
      <vt:lpstr>Public Law 100-71 and Mandatory Guidelines</vt:lpstr>
      <vt:lpstr>PowerPoint Presentation</vt:lpstr>
      <vt:lpstr>PowerPoint Presentation</vt:lpstr>
      <vt:lpstr>Drug Testing Panel</vt:lpstr>
      <vt:lpstr>Types of Drug Testing</vt:lpstr>
      <vt:lpstr>What is a random testing program?*</vt:lpstr>
      <vt:lpstr>PowerPoint Presentation</vt:lpstr>
      <vt:lpstr>Subversion Products</vt:lpstr>
      <vt:lpstr>Subversion Product Examples</vt:lpstr>
      <vt:lpstr>PowerPoint Presentation</vt:lpstr>
      <vt:lpstr>PowerPoint Presentation</vt:lpstr>
      <vt:lpstr>Marijuana vs. Starbucks and McDonalds</vt:lpstr>
      <vt:lpstr>PowerPoint Presentation</vt:lpstr>
      <vt:lpstr>PowerPoint Presentation</vt:lpstr>
      <vt:lpstr>Passive Inhalation Study </vt:lpstr>
      <vt:lpstr>Cannabis Edibles Study - Brownies</vt:lpstr>
      <vt:lpstr>Edible Results: “Drug Effect”</vt:lpstr>
      <vt:lpstr>2018 Agricultural Improvement Act (Farm Bill)</vt:lpstr>
      <vt:lpstr>PowerPoint Presentation</vt:lpstr>
      <vt:lpstr>PowerPoint Presentation</vt:lpstr>
      <vt:lpstr>PowerPoint Presentation</vt:lpstr>
      <vt:lpstr>PowerPoint Presentation</vt:lpstr>
      <vt:lpstr>DFWP and the Evolving Environment</vt:lpstr>
      <vt:lpstr>Teleworking</vt:lpstr>
      <vt:lpstr>Supervisor Training Module – Coming Soon!</vt:lpstr>
      <vt:lpstr>PowerPoint Presentation</vt:lpstr>
      <vt:lpstr>PowerPoint Presentation</vt:lpstr>
      <vt:lpstr>Drug-Free Workplace Program</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Shen, Hyden (SAMHSA/CSAP)</dc:creator>
  <cp:lastModifiedBy>Donovan, Anastasia (SAMHSA/CSAP)</cp:lastModifiedBy>
  <cp:revision>63</cp:revision>
  <dcterms:created xsi:type="dcterms:W3CDTF">2021-09-27T16:49:55Z</dcterms:created>
  <dcterms:modified xsi:type="dcterms:W3CDTF">2021-10-12T18:36:13Z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0x010100C75AFBD6F3876C4BB12504C8E125B7C6</vt:lpwstr>
  </property>
</Properties>
</file>