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7" r:id="rId5"/>
    <p:sldId id="259" r:id="rId6"/>
  </p:sldIdLst>
  <p:sldSz cx="10058400" cy="7772400"/>
  <p:notesSz cx="7010400" cy="92964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BB28"/>
    <a:srgbClr val="FDD919"/>
    <a:srgbClr val="FCF600"/>
    <a:srgbClr val="269996"/>
    <a:srgbClr val="31B4B1"/>
    <a:srgbClr val="2EA0A3"/>
    <a:srgbClr val="2EA8A8"/>
    <a:srgbClr val="2EADAD"/>
    <a:srgbClr val="2EB1B1"/>
    <a:srgbClr val="2E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28F5E0-E880-4012-B345-845AEF1A5156}" v="1" dt="2023-04-05T20:59:48.0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94" autoAdjust="0"/>
  </p:normalViewPr>
  <p:slideViewPr>
    <p:cSldViewPr>
      <p:cViewPr varScale="1">
        <p:scale>
          <a:sx n="99" d="100"/>
          <a:sy n="99" d="100"/>
        </p:scale>
        <p:origin x="1662" y="78"/>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D4BD9F-DF7B-4F16-95A2-DE66B3444A14}" type="datetimeFigureOut">
              <a:rPr lang="en-US" smtClean="0"/>
              <a:t>4/5/2023</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CF8A9A6-5705-41E1-94E9-537C19596C97}" type="slidenum">
              <a:rPr lang="en-US" smtClean="0"/>
              <a:t>‹#›</a:t>
            </a:fld>
            <a:endParaRPr lang="en-US" dirty="0"/>
          </a:p>
        </p:txBody>
      </p:sp>
    </p:spTree>
    <p:extLst>
      <p:ext uri="{BB962C8B-B14F-4D97-AF65-F5344CB8AC3E}">
        <p14:creationId xmlns:p14="http://schemas.microsoft.com/office/powerpoint/2010/main" val="459859758"/>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8B93FB-21D4-4769-A452-310AF7060BAC}" type="slidenum">
              <a:rPr lang="en-US" smtClean="0"/>
              <a:t>1</a:t>
            </a:fld>
            <a:endParaRPr lang="en-US" dirty="0"/>
          </a:p>
        </p:txBody>
      </p:sp>
    </p:spTree>
    <p:extLst>
      <p:ext uri="{BB962C8B-B14F-4D97-AF65-F5344CB8AC3E}">
        <p14:creationId xmlns:p14="http://schemas.microsoft.com/office/powerpoint/2010/main" val="1600645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8B93FB-21D4-4769-A452-310AF7060BAC}" type="slidenum">
              <a:rPr lang="en-US" smtClean="0"/>
              <a:t>2</a:t>
            </a:fld>
            <a:endParaRPr lang="en-US" dirty="0"/>
          </a:p>
        </p:txBody>
      </p:sp>
    </p:spTree>
    <p:extLst>
      <p:ext uri="{BB962C8B-B14F-4D97-AF65-F5344CB8AC3E}">
        <p14:creationId xmlns:p14="http://schemas.microsoft.com/office/powerpoint/2010/main" val="3798811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26045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296598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347893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125320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74936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813560"/>
            <a:ext cx="4442460" cy="5129425"/>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813560"/>
            <a:ext cx="4442460" cy="5129425"/>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86285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182585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186262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410604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271938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dirty="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8AD9F26C-7EF0-4B91-9523-AF69B2575E56}" type="datetimeFigureOut">
              <a:rPr lang="en-US" smtClean="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A8EC5-B642-4467-8E9B-EB29D65CB17C}" type="slidenum">
              <a:rPr lang="en-US" smtClean="0"/>
              <a:t>‹#›</a:t>
            </a:fld>
            <a:endParaRPr lang="en-US" dirty="0"/>
          </a:p>
        </p:txBody>
      </p:sp>
    </p:spTree>
    <p:extLst>
      <p:ext uri="{BB962C8B-B14F-4D97-AF65-F5344CB8AC3E}">
        <p14:creationId xmlns:p14="http://schemas.microsoft.com/office/powerpoint/2010/main" val="318178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813560"/>
            <a:ext cx="9052560" cy="51294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4"/>
            <a:ext cx="234696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8AD9F26C-7EF0-4B91-9523-AF69B2575E56}" type="datetimeFigureOut">
              <a:rPr lang="en-US" smtClean="0"/>
              <a:t>4/5/2023</a:t>
            </a:fld>
            <a:endParaRPr lang="en-US" dirty="0"/>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5DA8EC5-B642-4467-8E9B-EB29D65CB17C}" type="slidenum">
              <a:rPr lang="en-US" smtClean="0"/>
              <a:t>‹#›</a:t>
            </a:fld>
            <a:endParaRPr lang="en-US" dirty="0"/>
          </a:p>
        </p:txBody>
      </p:sp>
    </p:spTree>
    <p:extLst>
      <p:ext uri="{BB962C8B-B14F-4D97-AF65-F5344CB8AC3E}">
        <p14:creationId xmlns:p14="http://schemas.microsoft.com/office/powerpoint/2010/main" val="3628727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5840" rtl="0" eaLnBrk="1" latinLnBrk="0" hangingPunct="1">
        <a:spcBef>
          <a:spcPct val="0"/>
        </a:spcBef>
        <a:buNone/>
        <a:defRPr sz="484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anose="020B0604020202020204" pitchFamily="34" charset="0"/>
        <a:buChar char="•"/>
        <a:defRPr sz="3520" kern="1200">
          <a:solidFill>
            <a:schemeClr val="tx1"/>
          </a:solidFill>
          <a:latin typeface="+mn-lt"/>
          <a:ea typeface="+mn-ea"/>
          <a:cs typeface="+mn-cs"/>
        </a:defRPr>
      </a:lvl1pPr>
      <a:lvl2pPr marL="817245" indent="-314325" algn="l" defTabSz="1005840" rtl="0" eaLnBrk="1" latinLnBrk="0" hangingPunct="1">
        <a:spcBef>
          <a:spcPct val="20000"/>
        </a:spcBef>
        <a:buFont typeface="Arial" panose="020B0604020202020204" pitchFamily="34" charset="0"/>
        <a:buChar char="–"/>
        <a:defRPr sz="3080" kern="1200">
          <a:solidFill>
            <a:schemeClr val="tx1"/>
          </a:solidFill>
          <a:latin typeface="+mn-lt"/>
          <a:ea typeface="+mn-ea"/>
          <a:cs typeface="+mn-cs"/>
        </a:defRPr>
      </a:lvl2pPr>
      <a:lvl3pPr marL="1257300" indent="-251460" algn="l" defTabSz="1005840" rtl="0" eaLnBrk="1" latinLnBrk="0" hangingPunct="1">
        <a:spcBef>
          <a:spcPct val="20000"/>
        </a:spcBef>
        <a:buFont typeface="Arial" panose="020B0604020202020204" pitchFamily="34" charset="0"/>
        <a:buChar char="•"/>
        <a:defRPr sz="2640" kern="1200">
          <a:solidFill>
            <a:schemeClr val="tx1"/>
          </a:solidFill>
          <a:latin typeface="+mn-lt"/>
          <a:ea typeface="+mn-ea"/>
          <a:cs typeface="+mn-cs"/>
        </a:defRPr>
      </a:lvl3pPr>
      <a:lvl4pPr marL="176022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75000">
              <a:schemeClr val="bg1"/>
            </a:gs>
            <a:gs pos="83000">
              <a:schemeClr val="bg1"/>
            </a:gs>
            <a:gs pos="100000">
              <a:schemeClr val="bg1"/>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D8D3E44-9F9F-7E28-FDF6-3E105678CA0B}"/>
              </a:ext>
            </a:extLst>
          </p:cNvPr>
          <p:cNvPicPr>
            <a:picLocks noChangeAspect="1"/>
          </p:cNvPicPr>
          <p:nvPr/>
        </p:nvPicPr>
        <p:blipFill rotWithShape="1">
          <a:blip r:embed="rId3"/>
          <a:srcRect l="9242" t="9281" r="5343" b="14593"/>
          <a:stretch/>
        </p:blipFill>
        <p:spPr>
          <a:xfrm>
            <a:off x="7596156" y="3092146"/>
            <a:ext cx="2297207" cy="1936954"/>
          </a:xfrm>
          <a:prstGeom prst="rect">
            <a:avLst/>
          </a:prstGeom>
        </p:spPr>
      </p:pic>
      <p:sp>
        <p:nvSpPr>
          <p:cNvPr id="12" name="TextBox 11"/>
          <p:cNvSpPr txBox="1"/>
          <p:nvPr/>
        </p:nvSpPr>
        <p:spPr>
          <a:xfrm>
            <a:off x="5113019" y="6065521"/>
            <a:ext cx="4840631" cy="1277273"/>
          </a:xfrm>
          <a:prstGeom prst="rect">
            <a:avLst/>
          </a:prstGeom>
          <a:solidFill>
            <a:srgbClr val="F3BB28"/>
          </a:solidFill>
        </p:spPr>
        <p:txBody>
          <a:bodyPr wrap="square" rtlCol="0">
            <a:spAutoFit/>
          </a:bodyPr>
          <a:lstStyle/>
          <a:p>
            <a:pPr algn="ctr"/>
            <a:r>
              <a:rPr lang="en-US" sz="1540" dirty="0"/>
              <a:t>The </a:t>
            </a:r>
            <a:r>
              <a:rPr lang="en-US" sz="1540" b="1" dirty="0"/>
              <a:t>Spring Into Shape </a:t>
            </a:r>
            <a:r>
              <a:rPr lang="en-US" sz="1540" dirty="0"/>
              <a:t>physical activity challenge is an Air Force Civilian Health Promotion Services (CHPS) program initiative to improve overall health by increasing physical activity among the workforce across AFMC, AMC, AFSOC, ACC, AETC, AFGSC, and USSF.</a:t>
            </a:r>
          </a:p>
        </p:txBody>
      </p:sp>
      <p:sp>
        <p:nvSpPr>
          <p:cNvPr id="14" name="Content Placeholder 8"/>
          <p:cNvSpPr>
            <a:spLocks noGrp="1"/>
          </p:cNvSpPr>
          <p:nvPr>
            <p:ph sz="half" idx="2"/>
          </p:nvPr>
        </p:nvSpPr>
        <p:spPr>
          <a:xfrm>
            <a:off x="159704" y="1203960"/>
            <a:ext cx="4358640" cy="2502722"/>
          </a:xfrm>
          <a:ln w="22225">
            <a:solidFill>
              <a:schemeClr val="tx1"/>
            </a:solidFill>
          </a:ln>
        </p:spPr>
        <p:txBody>
          <a:bodyPr>
            <a:noAutofit/>
          </a:bodyPr>
          <a:lstStyle/>
          <a:p>
            <a:pPr algn="ctr"/>
            <a:r>
              <a:rPr lang="en-US" sz="1320" b="1" dirty="0"/>
              <a:t>CHPS Check-Outs </a:t>
            </a:r>
            <a:r>
              <a:rPr lang="en-US" sz="1320" i="1" dirty="0"/>
              <a:t>(choose one)</a:t>
            </a:r>
          </a:p>
          <a:p>
            <a:pPr fontAlgn="base">
              <a:spcBef>
                <a:spcPts val="330"/>
              </a:spcBef>
            </a:pPr>
            <a:r>
              <a:rPr lang="en-US" dirty="0"/>
              <a:t>20 JUN	0930 – 1030            M&amp;FRC​</a:t>
            </a:r>
          </a:p>
          <a:p>
            <a:pPr fontAlgn="base">
              <a:spcBef>
                <a:spcPts val="330"/>
              </a:spcBef>
            </a:pPr>
            <a:r>
              <a:rPr lang="en-US" dirty="0"/>
              <a:t>21 JUN 	1200 – 1245            Fitness Center​</a:t>
            </a:r>
          </a:p>
          <a:p>
            <a:pPr fontAlgn="base">
              <a:spcBef>
                <a:spcPts val="330"/>
              </a:spcBef>
            </a:pPr>
            <a:r>
              <a:rPr lang="en-US" dirty="0"/>
              <a:t>23 JUN 	0730 – 0900            B 1609</a:t>
            </a:r>
          </a:p>
          <a:p>
            <a:pPr fontAlgn="base">
              <a:spcBef>
                <a:spcPts val="330"/>
              </a:spcBef>
            </a:pPr>
            <a:r>
              <a:rPr lang="en-US" dirty="0"/>
              <a:t>26 JUN 	1200– 1300 	            B 1609</a:t>
            </a:r>
          </a:p>
          <a:p>
            <a:pPr fontAlgn="base">
              <a:spcBef>
                <a:spcPts val="330"/>
              </a:spcBef>
            </a:pPr>
            <a:r>
              <a:rPr lang="en-US" dirty="0"/>
              <a:t>27 JUN 	0800 – 0930            B 1305</a:t>
            </a:r>
          </a:p>
          <a:p>
            <a:pPr fontAlgn="base">
              <a:spcBef>
                <a:spcPts val="330"/>
              </a:spcBef>
            </a:pPr>
            <a:r>
              <a:rPr lang="en-US" dirty="0"/>
              <a:t>28 JUN 	0900 – 1100            B 1614</a:t>
            </a:r>
          </a:p>
          <a:p>
            <a:pPr fontAlgn="base">
              <a:spcBef>
                <a:spcPts val="330"/>
              </a:spcBef>
            </a:pPr>
            <a:r>
              <a:rPr lang="en-US" dirty="0"/>
              <a:t>29 JUN 	0900 – 1100            B 1624​</a:t>
            </a:r>
          </a:p>
          <a:p>
            <a:pPr fontAlgn="base">
              <a:spcBef>
                <a:spcPts val="330"/>
              </a:spcBef>
            </a:pPr>
            <a:r>
              <a:rPr lang="en-US" dirty="0"/>
              <a:t>30 JUN 	0730 – 0900	            B 1609</a:t>
            </a:r>
          </a:p>
          <a:p>
            <a:r>
              <a:rPr lang="en-US" dirty="0">
                <a:solidFill>
                  <a:schemeClr val="tx2">
                    <a:lumMod val="50000"/>
                  </a:schemeClr>
                </a:solidFill>
              </a:rPr>
              <a:t>	</a:t>
            </a:r>
            <a:endParaRPr lang="en-US" sz="1210" dirty="0"/>
          </a:p>
          <a:p>
            <a:endParaRPr lang="en-US" sz="1210" dirty="0"/>
          </a:p>
          <a:p>
            <a:endParaRPr lang="en-US" sz="1210" dirty="0"/>
          </a:p>
        </p:txBody>
      </p:sp>
      <p:sp>
        <p:nvSpPr>
          <p:cNvPr id="15" name="TextBox 14"/>
          <p:cNvSpPr txBox="1"/>
          <p:nvPr/>
        </p:nvSpPr>
        <p:spPr>
          <a:xfrm>
            <a:off x="159704" y="6065520"/>
            <a:ext cx="4358640" cy="1294200"/>
          </a:xfrm>
          <a:prstGeom prst="rect">
            <a:avLst/>
          </a:prstGeom>
          <a:solidFill>
            <a:schemeClr val="bg1"/>
          </a:solidFill>
          <a:ln w="12700">
            <a:noFill/>
          </a:ln>
        </p:spPr>
        <p:txBody>
          <a:bodyPr wrap="square" rtlCol="0">
            <a:spAutoFit/>
          </a:bodyPr>
          <a:lstStyle/>
          <a:p>
            <a:r>
              <a:rPr lang="en-US" sz="1650" b="1" dirty="0"/>
              <a:t>Contact Hanscom CHPS</a:t>
            </a:r>
          </a:p>
          <a:p>
            <a:r>
              <a:rPr lang="en-US" sz="1540" dirty="0"/>
              <a:t>781-225-6377 </a:t>
            </a:r>
          </a:p>
          <a:p>
            <a:r>
              <a:rPr lang="en-US" sz="1540" dirty="0"/>
              <a:t>Judith.l.lasser.ctr@health.mil</a:t>
            </a:r>
          </a:p>
          <a:p>
            <a:r>
              <a:rPr lang="en-US" sz="1540" dirty="0"/>
              <a:t>CHPSsupport@us.af.mil</a:t>
            </a:r>
          </a:p>
          <a:p>
            <a:r>
              <a:rPr lang="en-US" sz="1540" dirty="0"/>
              <a:t>Bldg. 1609 Eglin St. Hanscom AFB </a:t>
            </a:r>
          </a:p>
        </p:txBody>
      </p:sp>
      <p:sp>
        <p:nvSpPr>
          <p:cNvPr id="4" name="TextBox 3"/>
          <p:cNvSpPr txBox="1"/>
          <p:nvPr/>
        </p:nvSpPr>
        <p:spPr>
          <a:xfrm>
            <a:off x="167640" y="325546"/>
            <a:ext cx="4358640" cy="837152"/>
          </a:xfrm>
          <a:prstGeom prst="rect">
            <a:avLst/>
          </a:prstGeom>
          <a:solidFill>
            <a:srgbClr val="F3BB28"/>
          </a:solidFill>
        </p:spPr>
        <p:txBody>
          <a:bodyPr wrap="square" rtlCol="0">
            <a:spAutoFit/>
          </a:bodyPr>
          <a:lstStyle/>
          <a:p>
            <a:pPr algn="ctr"/>
            <a:r>
              <a:rPr lang="en-US" sz="1210" dirty="0"/>
              <a:t>To receive the completion award, each participant needs to </a:t>
            </a:r>
            <a:r>
              <a:rPr lang="en-US" sz="1210" b="1" dirty="0"/>
              <a:t>enroll</a:t>
            </a:r>
            <a:r>
              <a:rPr lang="en-US" sz="1210" dirty="0"/>
              <a:t> in the Spring Into Shape challenge and </a:t>
            </a:r>
            <a:r>
              <a:rPr lang="en-US" sz="1210" b="1" dirty="0"/>
              <a:t>attend the CHPS class</a:t>
            </a:r>
            <a:r>
              <a:rPr lang="en-US" sz="1210" dirty="0"/>
              <a:t>. </a:t>
            </a:r>
          </a:p>
          <a:p>
            <a:pPr algn="ctr"/>
            <a:r>
              <a:rPr lang="en-US" sz="1210" dirty="0"/>
              <a:t>All </a:t>
            </a:r>
            <a:r>
              <a:rPr lang="en-US" sz="1210" b="1" dirty="0"/>
              <a:t>Spring Into Shape </a:t>
            </a:r>
            <a:r>
              <a:rPr lang="en-US" sz="1210" dirty="0"/>
              <a:t>participants will receive a completion award at the check-out, dependent upon level of completion.</a:t>
            </a:r>
          </a:p>
        </p:txBody>
      </p:sp>
      <p:sp>
        <p:nvSpPr>
          <p:cNvPr id="13" name="TextBox 12"/>
          <p:cNvSpPr txBox="1"/>
          <p:nvPr/>
        </p:nvSpPr>
        <p:spPr>
          <a:xfrm>
            <a:off x="139973" y="3802380"/>
            <a:ext cx="4553947" cy="2225225"/>
          </a:xfrm>
          <a:prstGeom prst="rect">
            <a:avLst/>
          </a:prstGeom>
          <a:noFill/>
        </p:spPr>
        <p:txBody>
          <a:bodyPr wrap="square" rtlCol="0">
            <a:spAutoFit/>
          </a:bodyPr>
          <a:lstStyle/>
          <a:p>
            <a:r>
              <a:rPr lang="en-US" sz="1760" b="1" dirty="0"/>
              <a:t>Important Spring Into Shape Dates:</a:t>
            </a:r>
          </a:p>
          <a:p>
            <a:r>
              <a:rPr lang="en-US" sz="1320" b="1" dirty="0"/>
              <a:t>Enroll Online: </a:t>
            </a:r>
            <a:r>
              <a:rPr lang="en-US" sz="1320" dirty="0"/>
              <a:t>17 APR – 28 APR</a:t>
            </a:r>
          </a:p>
          <a:p>
            <a:r>
              <a:rPr lang="en-US" sz="1320" b="1" dirty="0"/>
              <a:t>Check-In &amp; Award Pick-up: </a:t>
            </a:r>
            <a:r>
              <a:rPr lang="en-US" sz="1320" dirty="0"/>
              <a:t>17 APR – 28 APR</a:t>
            </a:r>
          </a:p>
          <a:p>
            <a:r>
              <a:rPr lang="en-US" sz="1320" b="1" dirty="0"/>
              <a:t>SIS Challenge Dates/Attend Challenge Class: </a:t>
            </a:r>
            <a:r>
              <a:rPr lang="en-US" sz="1320" dirty="0"/>
              <a:t>01 MAY – 11 JUN</a:t>
            </a:r>
          </a:p>
          <a:p>
            <a:r>
              <a:rPr lang="en-US" sz="1320" b="1" dirty="0"/>
              <a:t>Check-Out &amp; Award Pick-up: </a:t>
            </a:r>
            <a:r>
              <a:rPr lang="en-US" sz="1320" dirty="0"/>
              <a:t>20 JUN – 30 JUN</a:t>
            </a:r>
          </a:p>
          <a:p>
            <a:endParaRPr lang="en-US" sz="1100" dirty="0"/>
          </a:p>
          <a:p>
            <a:r>
              <a:rPr lang="en-US" sz="1760" b="1" dirty="0"/>
              <a:t>Remember:</a:t>
            </a:r>
          </a:p>
          <a:p>
            <a:pPr marL="188595" indent="-188595">
              <a:buFontTx/>
              <a:buChar char="-"/>
            </a:pPr>
            <a:r>
              <a:rPr lang="en-US" sz="1320" dirty="0"/>
              <a:t>Participation is </a:t>
            </a:r>
            <a:r>
              <a:rPr lang="en-US" sz="1320" b="1" dirty="0">
                <a:solidFill>
                  <a:srgbClr val="FF0000"/>
                </a:solidFill>
              </a:rPr>
              <a:t>FREE</a:t>
            </a:r>
          </a:p>
          <a:p>
            <a:pPr marL="188595" indent="-188595">
              <a:buFontTx/>
              <a:buChar char="-"/>
            </a:pPr>
            <a:r>
              <a:rPr lang="en-US" sz="1320" dirty="0"/>
              <a:t>The schedule is subject to change. Visit USAFwellness.com for the most up-to-date information.</a:t>
            </a:r>
          </a:p>
        </p:txBody>
      </p:sp>
      <p:sp>
        <p:nvSpPr>
          <p:cNvPr id="17" name="TextBox 16"/>
          <p:cNvSpPr txBox="1"/>
          <p:nvPr/>
        </p:nvSpPr>
        <p:spPr>
          <a:xfrm>
            <a:off x="5207939" y="3210729"/>
            <a:ext cx="2000582" cy="490134"/>
          </a:xfrm>
          <a:prstGeom prst="rect">
            <a:avLst/>
          </a:prstGeom>
          <a:noFill/>
          <a:ln w="15875">
            <a:solidFill>
              <a:schemeClr val="tx1"/>
            </a:solidFill>
          </a:ln>
        </p:spPr>
        <p:txBody>
          <a:bodyPr wrap="square" rtlCol="0">
            <a:spAutoFit/>
          </a:bodyPr>
          <a:lstStyle/>
          <a:p>
            <a:pPr algn="ctr"/>
            <a:r>
              <a:rPr lang="en-US" sz="1320" b="1" dirty="0"/>
              <a:t>Enrollment Award:</a:t>
            </a:r>
          </a:p>
          <a:p>
            <a:pPr algn="ctr"/>
            <a:r>
              <a:rPr lang="en-US" sz="1265" b="1" i="1" dirty="0">
                <a:solidFill>
                  <a:srgbClr val="FF0000"/>
                </a:solidFill>
              </a:rPr>
              <a:t>FREE</a:t>
            </a:r>
            <a:r>
              <a:rPr lang="en-US" sz="1265" b="1" dirty="0"/>
              <a:t> </a:t>
            </a:r>
            <a:r>
              <a:rPr lang="en-US" sz="1265" dirty="0"/>
              <a:t>Water Bottle</a:t>
            </a:r>
          </a:p>
        </p:txBody>
      </p:sp>
      <p:sp>
        <p:nvSpPr>
          <p:cNvPr id="18" name="TextBox 17"/>
          <p:cNvSpPr txBox="1"/>
          <p:nvPr/>
        </p:nvSpPr>
        <p:spPr>
          <a:xfrm>
            <a:off x="7627620" y="5203845"/>
            <a:ext cx="2095500" cy="684803"/>
          </a:xfrm>
          <a:prstGeom prst="rect">
            <a:avLst/>
          </a:prstGeom>
          <a:noFill/>
          <a:ln w="15875">
            <a:solidFill>
              <a:schemeClr val="tx1"/>
            </a:solidFill>
          </a:ln>
        </p:spPr>
        <p:txBody>
          <a:bodyPr wrap="square" rtlCol="0">
            <a:spAutoFit/>
          </a:bodyPr>
          <a:lstStyle/>
          <a:p>
            <a:pPr algn="ctr"/>
            <a:r>
              <a:rPr lang="en-US" sz="1320" b="1" dirty="0"/>
              <a:t>Completion Award:</a:t>
            </a:r>
          </a:p>
          <a:p>
            <a:pPr algn="ctr"/>
            <a:r>
              <a:rPr lang="en-US" sz="1265" b="1" i="1" dirty="0">
                <a:solidFill>
                  <a:srgbClr val="FF0000"/>
                </a:solidFill>
              </a:rPr>
              <a:t>FREE</a:t>
            </a:r>
            <a:r>
              <a:rPr lang="en-US" sz="1265" b="1" i="1" dirty="0"/>
              <a:t> </a:t>
            </a:r>
            <a:r>
              <a:rPr lang="en-US" sz="1265" dirty="0"/>
              <a:t>Gym Towel </a:t>
            </a:r>
          </a:p>
          <a:p>
            <a:pPr algn="ctr"/>
            <a:r>
              <a:rPr lang="en-US" sz="1265" i="1" dirty="0"/>
              <a:t>(color may vary)</a:t>
            </a:r>
          </a:p>
        </p:txBody>
      </p:sp>
      <p:sp>
        <p:nvSpPr>
          <p:cNvPr id="20" name="Rectangle 19">
            <a:extLst>
              <a:ext uri="{FF2B5EF4-FFF2-40B4-BE49-F238E27FC236}">
                <a16:creationId xmlns:a16="http://schemas.microsoft.com/office/drawing/2014/main" id="{411D8ACA-2E7D-134D-B7A7-5FE8BF786DF7}"/>
              </a:ext>
            </a:extLst>
          </p:cNvPr>
          <p:cNvSpPr/>
          <p:nvPr/>
        </p:nvSpPr>
        <p:spPr>
          <a:xfrm>
            <a:off x="5867400" y="5031241"/>
            <a:ext cx="423174" cy="4676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3" name="Rectangle 4">
            <a:extLst>
              <a:ext uri="{FF2B5EF4-FFF2-40B4-BE49-F238E27FC236}">
                <a16:creationId xmlns:a16="http://schemas.microsoft.com/office/drawing/2014/main" id="{F4E8C3F0-A0E6-0506-C123-8BDF0309E7EE}"/>
              </a:ext>
            </a:extLst>
          </p:cNvPr>
          <p:cNvSpPr>
            <a:spLocks noChangeArrowheads="1"/>
          </p:cNvSpPr>
          <p:nvPr/>
        </p:nvSpPr>
        <p:spPr bwMode="auto">
          <a:xfrm>
            <a:off x="5943535" y="5078134"/>
            <a:ext cx="422420" cy="443060"/>
          </a:xfrm>
          <a:prstGeom prst="rect">
            <a:avLst/>
          </a:prstGeom>
          <a:solidFill>
            <a:srgbClr val="FFFFFF"/>
          </a:solidFill>
          <a:ln w="2540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40234" tIns="40234" rIns="40234" bIns="40234" numCol="1" anchor="t" anchorCtr="0" compatLnSpc="1">
            <a:prstTxWarp prst="textNoShape">
              <a:avLst/>
            </a:prstTxWarp>
          </a:bodyPr>
          <a:lstStyle/>
          <a:p>
            <a:endParaRPr lang="en-US" sz="2207"/>
          </a:p>
        </p:txBody>
      </p:sp>
      <p:pic>
        <p:nvPicPr>
          <p:cNvPr id="6" name="Picture 5">
            <a:extLst>
              <a:ext uri="{FF2B5EF4-FFF2-40B4-BE49-F238E27FC236}">
                <a16:creationId xmlns:a16="http://schemas.microsoft.com/office/drawing/2014/main" id="{65C9DE93-A94F-E570-DC45-F552880DF43D}"/>
              </a:ext>
            </a:extLst>
          </p:cNvPr>
          <p:cNvPicPr>
            <a:picLocks noChangeAspect="1"/>
          </p:cNvPicPr>
          <p:nvPr/>
        </p:nvPicPr>
        <p:blipFill rotWithShape="1">
          <a:blip r:embed="rId4"/>
          <a:srcRect l="11797" r="8652"/>
          <a:stretch/>
        </p:blipFill>
        <p:spPr>
          <a:xfrm>
            <a:off x="5364480" y="3786095"/>
            <a:ext cx="1627540" cy="211178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13019" y="316457"/>
            <a:ext cx="4802584" cy="636043"/>
          </a:xfrm>
          <a:prstGeom prst="rect">
            <a:avLst/>
          </a:prstGeom>
        </p:spPr>
      </p:pic>
      <p:pic>
        <p:nvPicPr>
          <p:cNvPr id="5" name="Picture 4" descr="Diagram&#10;&#10;Description automatically generated">
            <a:extLst>
              <a:ext uri="{FF2B5EF4-FFF2-40B4-BE49-F238E27FC236}">
                <a16:creationId xmlns:a16="http://schemas.microsoft.com/office/drawing/2014/main" id="{4F9591DF-1FE8-CF3E-02CC-1355FE639E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3019" y="956881"/>
            <a:ext cx="4793059" cy="2112922"/>
          </a:xfrm>
          <a:prstGeom prst="rect">
            <a:avLst/>
          </a:prstGeom>
        </p:spPr>
      </p:pic>
    </p:spTree>
    <p:extLst>
      <p:ext uri="{BB962C8B-B14F-4D97-AF65-F5344CB8AC3E}">
        <p14:creationId xmlns:p14="http://schemas.microsoft.com/office/powerpoint/2010/main" val="6968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130" y="4315680"/>
            <a:ext cx="4550610" cy="650947"/>
          </a:xfrm>
          <a:prstGeom prst="rect">
            <a:avLst/>
          </a:prstGeom>
          <a:solidFill>
            <a:srgbClr val="F3BB28">
              <a:alpha val="66000"/>
            </a:srgbClr>
          </a:solidFill>
        </p:spPr>
        <p:txBody>
          <a:bodyPr wrap="square" rtlCol="0">
            <a:spAutoFit/>
          </a:bodyPr>
          <a:lstStyle/>
          <a:p>
            <a:pPr algn="ctr"/>
            <a:r>
              <a:rPr lang="en-US" sz="1210" dirty="0"/>
              <a:t>Everyone who enrolls and attends a check-in will receive a </a:t>
            </a:r>
            <a:r>
              <a:rPr lang="en-US" sz="1210" b="1" i="1" dirty="0"/>
              <a:t>FREE</a:t>
            </a:r>
            <a:r>
              <a:rPr lang="en-US" sz="1210" dirty="0"/>
              <a:t> Water Bottle (</a:t>
            </a:r>
            <a:r>
              <a:rPr lang="en-US" sz="1210" i="1" dirty="0"/>
              <a:t>while supplies last</a:t>
            </a:r>
            <a:r>
              <a:rPr lang="en-US" sz="1210" dirty="0"/>
              <a:t>)! Award pick-up must be completed in person. </a:t>
            </a:r>
          </a:p>
        </p:txBody>
      </p:sp>
      <p:sp>
        <p:nvSpPr>
          <p:cNvPr id="11" name="Content Placeholder 8"/>
          <p:cNvSpPr>
            <a:spLocks noGrp="1"/>
          </p:cNvSpPr>
          <p:nvPr>
            <p:ph sz="half" idx="2"/>
          </p:nvPr>
        </p:nvSpPr>
        <p:spPr>
          <a:xfrm>
            <a:off x="227130" y="293740"/>
            <a:ext cx="4550610" cy="4011560"/>
          </a:xfrm>
          <a:ln w="22225">
            <a:solidFill>
              <a:schemeClr val="tx1"/>
            </a:solidFill>
          </a:ln>
        </p:spPr>
        <p:txBody>
          <a:bodyPr>
            <a:noAutofit/>
          </a:bodyPr>
          <a:lstStyle/>
          <a:p>
            <a:pPr marL="0" indent="0">
              <a:spcBef>
                <a:spcPts val="110"/>
              </a:spcBef>
              <a:buNone/>
            </a:pPr>
            <a:r>
              <a:rPr lang="en-US" sz="1430" b="1" i="1" dirty="0"/>
              <a:t>How do I participate in the Spring Into Shape challenge?</a:t>
            </a:r>
          </a:p>
          <a:p>
            <a:pPr marL="0" indent="0" fontAlgn="base">
              <a:spcBef>
                <a:spcPts val="110"/>
              </a:spcBef>
              <a:buNone/>
            </a:pPr>
            <a:endParaRPr lang="en-US" sz="220" dirty="0"/>
          </a:p>
          <a:p>
            <a:pPr marL="251460" indent="-251460">
              <a:spcBef>
                <a:spcPts val="110"/>
              </a:spcBef>
              <a:spcAft>
                <a:spcPts val="385"/>
              </a:spcAft>
              <a:buFont typeface="+mj-lt"/>
              <a:buAutoNum type="arabicPeriod"/>
            </a:pPr>
            <a:r>
              <a:rPr lang="en-US" sz="1210" b="1" u="sng" dirty="0"/>
              <a:t>Visit USAFwellness.com to enroll </a:t>
            </a:r>
            <a:r>
              <a:rPr lang="en-US" sz="1210" dirty="0"/>
              <a:t>between 17-28 APR. Participants can enroll after 28 APR by contacting their local CHPS team or CHPSsupport@us.af.mil (Federal Civilians need to have an up-to-date HRA to participate). </a:t>
            </a:r>
          </a:p>
          <a:p>
            <a:pPr marL="251460" indent="-251460">
              <a:spcBef>
                <a:spcPts val="110"/>
              </a:spcBef>
              <a:spcAft>
                <a:spcPts val="385"/>
              </a:spcAft>
              <a:buFont typeface="+mj-lt"/>
              <a:buAutoNum type="arabicPeriod"/>
            </a:pPr>
            <a:r>
              <a:rPr lang="en-US" sz="1210" b="1" u="sng" dirty="0"/>
              <a:t>Print your Spring Into Shape confirmation email and attend an in-person check-in </a:t>
            </a:r>
            <a:r>
              <a:rPr lang="en-US" sz="1210" dirty="0"/>
              <a:t>event with CHPS between 17-28 APR, to finalize enrollment. You can complete a wellness screening (CRP, BP, body comp) as well as receive your free enrollment award at this visit. </a:t>
            </a:r>
          </a:p>
          <a:p>
            <a:pPr marL="251460" indent="-251460">
              <a:spcBef>
                <a:spcPts val="110"/>
              </a:spcBef>
              <a:spcAft>
                <a:spcPts val="385"/>
              </a:spcAft>
              <a:buFont typeface="+mj-lt"/>
              <a:buAutoNum type="arabicPeriod"/>
            </a:pPr>
            <a:r>
              <a:rPr lang="en-US" sz="1210" b="1" u="sng" dirty="0"/>
              <a:t>Perform and log at least 750 minutes of physical activity </a:t>
            </a:r>
            <a:r>
              <a:rPr lang="en-US" sz="1210" dirty="0"/>
              <a:t>between 01 MAY – 11 JUN on the USAFwellness.com Activity Log. </a:t>
            </a:r>
          </a:p>
          <a:p>
            <a:pPr marL="251460" indent="-251460">
              <a:spcBef>
                <a:spcPts val="110"/>
              </a:spcBef>
              <a:spcAft>
                <a:spcPts val="385"/>
              </a:spcAft>
              <a:buFont typeface="+mj-lt"/>
              <a:buAutoNum type="arabicPeriod"/>
            </a:pPr>
            <a:r>
              <a:rPr lang="en-US" sz="1210" b="1" u="sng" dirty="0"/>
              <a:t>Attend ONE Spring Into Shape class with CHPS titled, “Get Up and Get Moving” </a:t>
            </a:r>
            <a:r>
              <a:rPr lang="en-US" sz="1210" dirty="0"/>
              <a:t>between 01 MAY </a:t>
            </a:r>
            <a:r>
              <a:rPr lang="en-US" sz="1210"/>
              <a:t>– 09 </a:t>
            </a:r>
            <a:r>
              <a:rPr lang="en-US" sz="1210" dirty="0"/>
              <a:t>JUN. In-person and virtual sessions available.  </a:t>
            </a:r>
          </a:p>
          <a:p>
            <a:pPr marL="251460" indent="-251460">
              <a:spcBef>
                <a:spcPts val="110"/>
              </a:spcBef>
              <a:spcAft>
                <a:spcPts val="385"/>
              </a:spcAft>
              <a:buFont typeface="+mj-lt"/>
              <a:buAutoNum type="arabicPeriod"/>
            </a:pPr>
            <a:r>
              <a:rPr lang="en-US" sz="1210" b="1" u="sng" dirty="0"/>
              <a:t>Attend an in-person check-out event </a:t>
            </a:r>
            <a:r>
              <a:rPr lang="en-US" sz="1210" dirty="0"/>
              <a:t>with CHPS between 20 JUN – 30 JUN to receive your free completion award. </a:t>
            </a:r>
          </a:p>
          <a:p>
            <a:pPr marL="0" indent="0" algn="ctr">
              <a:spcBef>
                <a:spcPts val="110"/>
              </a:spcBef>
              <a:buNone/>
            </a:pPr>
            <a:r>
              <a:rPr lang="en-US" sz="1155" dirty="0"/>
              <a:t>*IF completing virtually, you may schedule a time with CHPS staff to come on base and collect your incentive awards*</a:t>
            </a:r>
          </a:p>
          <a:p>
            <a:pPr marL="0" indent="0">
              <a:buNone/>
            </a:pPr>
            <a:endParaRPr lang="en-US" sz="1210" dirty="0"/>
          </a:p>
        </p:txBody>
      </p:sp>
      <p:sp>
        <p:nvSpPr>
          <p:cNvPr id="15" name="Content Placeholder 8"/>
          <p:cNvSpPr>
            <a:spLocks noGrp="1"/>
          </p:cNvSpPr>
          <p:nvPr>
            <p:ph sz="half" idx="2"/>
          </p:nvPr>
        </p:nvSpPr>
        <p:spPr>
          <a:xfrm>
            <a:off x="227130" y="4986240"/>
            <a:ext cx="4550610" cy="2369618"/>
          </a:xfrm>
          <a:ln w="22225">
            <a:solidFill>
              <a:schemeClr val="tx1"/>
            </a:solidFill>
          </a:ln>
        </p:spPr>
        <p:txBody>
          <a:bodyPr>
            <a:noAutofit/>
          </a:bodyPr>
          <a:lstStyle/>
          <a:p>
            <a:pPr marL="0" indent="0" algn="ctr">
              <a:buNone/>
            </a:pPr>
            <a:r>
              <a:rPr lang="en-US" sz="1320" b="1" i="1" dirty="0"/>
              <a:t>CHPS Check-In </a:t>
            </a:r>
            <a:r>
              <a:rPr lang="en-US" sz="1320" i="1" dirty="0"/>
              <a:t>(choose one)</a:t>
            </a:r>
            <a:endParaRPr lang="en-US" sz="1320" b="1" i="1" dirty="0">
              <a:effectLst>
                <a:outerShdw blurRad="38100" dist="38100" dir="2700000" algn="tl">
                  <a:srgbClr val="000000">
                    <a:alpha val="43137"/>
                  </a:srgbClr>
                </a:outerShdw>
              </a:effectLst>
            </a:endParaRPr>
          </a:p>
          <a:p>
            <a:pPr marL="0" indent="0" fontAlgn="base">
              <a:spcBef>
                <a:spcPts val="0"/>
              </a:spcBef>
              <a:buNone/>
            </a:pPr>
            <a:endParaRPr lang="en-US" sz="110" dirty="0"/>
          </a:p>
          <a:p>
            <a:pPr marL="0" indent="0" fontAlgn="base">
              <a:spcBef>
                <a:spcPts val="330"/>
              </a:spcBef>
              <a:buNone/>
            </a:pPr>
            <a:r>
              <a:rPr lang="en-US" sz="1540" dirty="0"/>
              <a:t>19 APR 	0715 –  0915           Fitness Center</a:t>
            </a:r>
          </a:p>
          <a:p>
            <a:pPr marL="0" indent="0" fontAlgn="base">
              <a:spcBef>
                <a:spcPts val="330"/>
              </a:spcBef>
              <a:buNone/>
            </a:pPr>
            <a:r>
              <a:rPr lang="en-US" sz="1540" dirty="0"/>
              <a:t>19 APR	1200 – 1300	            Fitness Center</a:t>
            </a:r>
          </a:p>
          <a:p>
            <a:pPr marL="0" indent="0" fontAlgn="base">
              <a:spcBef>
                <a:spcPts val="330"/>
              </a:spcBef>
              <a:buNone/>
            </a:pPr>
            <a:r>
              <a:rPr lang="en-US" sz="1540" dirty="0"/>
              <a:t>20 APR 	1300 – 1500            CHPS Office B 1609</a:t>
            </a:r>
          </a:p>
          <a:p>
            <a:pPr marL="0" indent="0" fontAlgn="base">
              <a:spcBef>
                <a:spcPts val="330"/>
              </a:spcBef>
              <a:buNone/>
            </a:pPr>
            <a:r>
              <a:rPr lang="en-US" sz="1540" dirty="0"/>
              <a:t>21 APR 	0730 – 0930	           CHPS Office B 1609</a:t>
            </a:r>
          </a:p>
          <a:p>
            <a:pPr marL="0" indent="0" fontAlgn="base">
              <a:spcBef>
                <a:spcPts val="330"/>
              </a:spcBef>
              <a:buNone/>
            </a:pPr>
            <a:r>
              <a:rPr lang="en-US" sz="1540" dirty="0"/>
              <a:t>26 APR 	0900 – 1100            B 1612  Atrium</a:t>
            </a:r>
          </a:p>
          <a:p>
            <a:pPr marL="0" indent="0" fontAlgn="base">
              <a:spcBef>
                <a:spcPts val="330"/>
              </a:spcBef>
              <a:buNone/>
            </a:pPr>
            <a:r>
              <a:rPr lang="en-US" sz="1540" dirty="0"/>
              <a:t>27 APR 	0900 – 1100            M&amp;FRC B 1240</a:t>
            </a:r>
          </a:p>
          <a:p>
            <a:pPr marL="0" indent="0" fontAlgn="base">
              <a:spcBef>
                <a:spcPts val="330"/>
              </a:spcBef>
              <a:buNone/>
            </a:pPr>
            <a:r>
              <a:rPr lang="en-US" sz="1540" dirty="0"/>
              <a:t>28 APR 	0730 – 0930            CHPS Office B 1609</a:t>
            </a:r>
          </a:p>
          <a:p>
            <a:pPr marL="0" indent="0" fontAlgn="base">
              <a:spcBef>
                <a:spcPts val="0"/>
              </a:spcBef>
              <a:buNone/>
            </a:pPr>
            <a:endParaRPr lang="en-US" sz="1210" dirty="0"/>
          </a:p>
          <a:p>
            <a:pPr marL="0" indent="0">
              <a:buNone/>
            </a:pPr>
            <a:r>
              <a:rPr lang="en-US" sz="1210" dirty="0">
                <a:solidFill>
                  <a:schemeClr val="tx2">
                    <a:lumMod val="50000"/>
                  </a:schemeClr>
                </a:solidFill>
              </a:rPr>
              <a:t> </a:t>
            </a:r>
          </a:p>
          <a:p>
            <a:pPr marL="0" indent="0">
              <a:buNone/>
            </a:pPr>
            <a:r>
              <a:rPr lang="en-US" dirty="0">
                <a:solidFill>
                  <a:schemeClr val="tx2">
                    <a:lumMod val="50000"/>
                  </a:schemeClr>
                </a:solidFill>
                <a:effectLst>
                  <a:outerShdw blurRad="38100" dist="38100" dir="2700000" algn="tl">
                    <a:srgbClr val="000000">
                      <a:alpha val="43137"/>
                    </a:srgbClr>
                  </a:outerShdw>
                </a:effectLst>
              </a:rPr>
              <a:t>	</a:t>
            </a:r>
            <a:endParaRPr lang="en-US" sz="1210" dirty="0">
              <a:effectLst>
                <a:outerShdw blurRad="38100" dist="38100" dir="2700000" algn="tl">
                  <a:srgbClr val="000000">
                    <a:alpha val="43137"/>
                  </a:srgbClr>
                </a:outerShdw>
              </a:effectLst>
            </a:endParaRPr>
          </a:p>
          <a:p>
            <a:pPr marL="0" indent="0">
              <a:buNone/>
            </a:pPr>
            <a:endParaRPr lang="en-US" sz="1210" dirty="0"/>
          </a:p>
          <a:p>
            <a:pPr marL="0" indent="0">
              <a:buNone/>
            </a:pPr>
            <a:endParaRPr lang="en-US" sz="1210" dirty="0"/>
          </a:p>
        </p:txBody>
      </p:sp>
      <p:sp>
        <p:nvSpPr>
          <p:cNvPr id="3" name="TextBox 2"/>
          <p:cNvSpPr txBox="1"/>
          <p:nvPr/>
        </p:nvSpPr>
        <p:spPr>
          <a:xfrm>
            <a:off x="5402130" y="281940"/>
            <a:ext cx="4429140" cy="667875"/>
          </a:xfrm>
          <a:prstGeom prst="rect">
            <a:avLst/>
          </a:prstGeom>
          <a:solidFill>
            <a:srgbClr val="F3BB28">
              <a:alpha val="69020"/>
            </a:srgbClr>
          </a:solidFill>
        </p:spPr>
        <p:txBody>
          <a:bodyPr wrap="square" rtlCol="0">
            <a:spAutoFit/>
          </a:bodyPr>
          <a:lstStyle/>
          <a:p>
            <a:r>
              <a:rPr lang="en-US" sz="1210" dirty="0"/>
              <a:t>Attend </a:t>
            </a:r>
            <a:r>
              <a:rPr lang="en-US" sz="1320" b="1" u="sng" dirty="0"/>
              <a:t>one</a:t>
            </a:r>
            <a:r>
              <a:rPr lang="en-US" sz="1210" dirty="0"/>
              <a:t> session of the “Get Up and Get Moving" class either in-person or virtually. You can access </a:t>
            </a:r>
            <a:r>
              <a:rPr lang="en-US" sz="1210" dirty="0" err="1"/>
              <a:t>ZoomGov</a:t>
            </a:r>
            <a:r>
              <a:rPr lang="en-US" sz="1210" dirty="0"/>
              <a:t> virtual classes through QR code or Meeting ID and Passcode listed below. </a:t>
            </a:r>
            <a:r>
              <a:rPr lang="en-US" sz="1210" i="1" dirty="0"/>
              <a:t> </a:t>
            </a:r>
          </a:p>
        </p:txBody>
      </p:sp>
      <p:sp>
        <p:nvSpPr>
          <p:cNvPr id="12" name="Content Placeholder 8"/>
          <p:cNvSpPr>
            <a:spLocks noGrp="1"/>
          </p:cNvSpPr>
          <p:nvPr>
            <p:ph sz="half" idx="2"/>
          </p:nvPr>
        </p:nvSpPr>
        <p:spPr>
          <a:xfrm>
            <a:off x="5402129" y="1036320"/>
            <a:ext cx="4429140" cy="2766060"/>
          </a:xfrm>
          <a:ln w="22225">
            <a:solidFill>
              <a:schemeClr val="tx1"/>
            </a:solidFill>
          </a:ln>
        </p:spPr>
        <p:txBody>
          <a:bodyPr>
            <a:noAutofit/>
          </a:bodyPr>
          <a:lstStyle/>
          <a:p>
            <a:pPr marL="0" indent="0" algn="ctr">
              <a:spcBef>
                <a:spcPts val="0"/>
              </a:spcBef>
              <a:buNone/>
            </a:pPr>
            <a:r>
              <a:rPr lang="en-US" sz="1540" b="1" i="1" dirty="0"/>
              <a:t>In-Person – ‘Get Up and Get Moving’ Class Schedule</a:t>
            </a:r>
          </a:p>
          <a:p>
            <a:pPr marL="0" indent="0" algn="ctr">
              <a:spcBef>
                <a:spcPts val="0"/>
              </a:spcBef>
              <a:buNone/>
            </a:pPr>
            <a:r>
              <a:rPr lang="en-US" sz="1155" i="1" dirty="0"/>
              <a:t>(schedule may change – please check USAFwellness.com for updated information)</a:t>
            </a:r>
            <a:endParaRPr lang="en-US" sz="1155" b="1" i="1" dirty="0">
              <a:effectLst>
                <a:outerShdw blurRad="38100" dist="38100" dir="2700000" algn="tl">
                  <a:srgbClr val="000000">
                    <a:alpha val="43137"/>
                  </a:srgbClr>
                </a:outerShdw>
              </a:effectLst>
            </a:endParaRPr>
          </a:p>
          <a:p>
            <a:pPr marL="0" indent="0" algn="ctr">
              <a:spcBef>
                <a:spcPts val="0"/>
              </a:spcBef>
              <a:buNone/>
            </a:pPr>
            <a:r>
              <a:rPr lang="en-US" sz="330" b="1" i="1" dirty="0"/>
              <a:t>  </a:t>
            </a:r>
          </a:p>
          <a:p>
            <a:pPr marL="0" indent="0" fontAlgn="base">
              <a:spcBef>
                <a:spcPts val="0"/>
              </a:spcBef>
              <a:buNone/>
            </a:pPr>
            <a:endParaRPr lang="en-US" sz="880" dirty="0"/>
          </a:p>
          <a:p>
            <a:pPr marL="0" indent="0" fontAlgn="base">
              <a:spcBef>
                <a:spcPts val="660"/>
              </a:spcBef>
              <a:buNone/>
            </a:pPr>
            <a:r>
              <a:rPr lang="en-US" sz="1540" dirty="0"/>
              <a:t>03 MAY      1200 – 1245      Fitness Center</a:t>
            </a:r>
          </a:p>
          <a:p>
            <a:pPr marL="0" indent="0" fontAlgn="base">
              <a:spcBef>
                <a:spcPts val="660"/>
              </a:spcBef>
              <a:buNone/>
            </a:pPr>
            <a:r>
              <a:rPr lang="en-US" sz="1540" dirty="0"/>
              <a:t>10 MAY      1200 – 1245      B 1612 TBD​</a:t>
            </a:r>
          </a:p>
          <a:p>
            <a:pPr marL="0" indent="0" fontAlgn="base">
              <a:spcBef>
                <a:spcPts val="660"/>
              </a:spcBef>
              <a:buNone/>
            </a:pPr>
            <a:r>
              <a:rPr lang="en-US" sz="1540" dirty="0"/>
              <a:t>11 MAY      1200 – 1245      CHPS  B 1609</a:t>
            </a:r>
          </a:p>
          <a:p>
            <a:pPr marL="0" indent="0" fontAlgn="base">
              <a:spcBef>
                <a:spcPts val="660"/>
              </a:spcBef>
              <a:buNone/>
            </a:pPr>
            <a:r>
              <a:rPr lang="en-US" sz="1540" dirty="0"/>
              <a:t>05 JUN       1200 – 1245      M&amp;FRC Small Classroom</a:t>
            </a:r>
          </a:p>
          <a:p>
            <a:pPr marL="0" indent="0" fontAlgn="base">
              <a:spcBef>
                <a:spcPts val="660"/>
              </a:spcBef>
              <a:buNone/>
            </a:pPr>
            <a:r>
              <a:rPr lang="en-US" sz="1540" dirty="0"/>
              <a:t>08 JUN       1200 – 1245      CHPS Office B 1609</a:t>
            </a:r>
          </a:p>
          <a:p>
            <a:pPr marL="0" indent="0">
              <a:buNone/>
            </a:pPr>
            <a:r>
              <a:rPr lang="en-US" dirty="0">
                <a:solidFill>
                  <a:schemeClr val="tx2">
                    <a:lumMod val="50000"/>
                  </a:schemeClr>
                </a:solidFill>
              </a:rPr>
              <a:t>	</a:t>
            </a:r>
            <a:r>
              <a:rPr lang="en-US" sz="1210" dirty="0"/>
              <a:t>						</a:t>
            </a:r>
          </a:p>
        </p:txBody>
      </p:sp>
      <p:sp>
        <p:nvSpPr>
          <p:cNvPr id="2" name="TextBox 1"/>
          <p:cNvSpPr txBox="1"/>
          <p:nvPr/>
        </p:nvSpPr>
        <p:spPr>
          <a:xfrm>
            <a:off x="5405259" y="4428181"/>
            <a:ext cx="4400063" cy="2956707"/>
          </a:xfrm>
          <a:prstGeom prst="rect">
            <a:avLst/>
          </a:prstGeom>
          <a:noFill/>
          <a:ln w="22225">
            <a:solidFill>
              <a:schemeClr val="tx1"/>
            </a:solidFill>
          </a:ln>
        </p:spPr>
        <p:txBody>
          <a:bodyPr wrap="square" rtlCol="0">
            <a:spAutoFit/>
          </a:bodyPr>
          <a:lstStyle/>
          <a:p>
            <a:pPr algn="ctr"/>
            <a:r>
              <a:rPr lang="en-US" sz="1540" b="1" i="1" dirty="0"/>
              <a:t>Virtual – ‘Get Up and Get Moving’ Class Schedule                               </a:t>
            </a:r>
            <a:r>
              <a:rPr lang="en-US" sz="1155" i="1" dirty="0"/>
              <a:t>(schedule may change – please check USAFwellness.com for updated information)</a:t>
            </a:r>
          </a:p>
          <a:p>
            <a:pPr algn="ctr"/>
            <a:endParaRPr lang="en-US" sz="330" dirty="0"/>
          </a:p>
          <a:p>
            <a:pPr fontAlgn="base"/>
            <a:endParaRPr lang="en-US" sz="110" dirty="0"/>
          </a:p>
          <a:p>
            <a:pPr fontAlgn="base">
              <a:spcBef>
                <a:spcPts val="660"/>
              </a:spcBef>
            </a:pPr>
            <a:r>
              <a:rPr lang="en-US" sz="1540" dirty="0"/>
              <a:t>16 MAY	 1200 – 1245 	</a:t>
            </a:r>
          </a:p>
          <a:p>
            <a:pPr fontAlgn="base">
              <a:spcBef>
                <a:spcPts val="660"/>
              </a:spcBef>
            </a:pPr>
            <a:r>
              <a:rPr lang="en-US" sz="1540" dirty="0"/>
              <a:t>30 MAY	 1200 – 1245 	​</a:t>
            </a:r>
          </a:p>
          <a:p>
            <a:pPr fontAlgn="base">
              <a:spcBef>
                <a:spcPts val="660"/>
              </a:spcBef>
            </a:pPr>
            <a:r>
              <a:rPr lang="en-US" sz="1540" dirty="0"/>
              <a:t>01 JUN	 1200 – 1245 	</a:t>
            </a:r>
          </a:p>
          <a:p>
            <a:pPr fontAlgn="base">
              <a:spcBef>
                <a:spcPts val="660"/>
              </a:spcBef>
            </a:pPr>
            <a:r>
              <a:rPr lang="en-US" sz="1540" dirty="0"/>
              <a:t>06 JUN	 1200 – 1245 </a:t>
            </a:r>
          </a:p>
          <a:p>
            <a:pPr fontAlgn="base"/>
            <a:endParaRPr lang="en-US" sz="1210" b="1" dirty="0"/>
          </a:p>
          <a:p>
            <a:pPr fontAlgn="base"/>
            <a:endParaRPr lang="en-US" sz="660" b="1" dirty="0"/>
          </a:p>
          <a:p>
            <a:pPr fontAlgn="base"/>
            <a:endParaRPr lang="en-US" sz="1320" b="1" dirty="0"/>
          </a:p>
          <a:p>
            <a:pPr algn="r" fontAlgn="base"/>
            <a:r>
              <a:rPr lang="en-US" sz="1320" b="1" dirty="0"/>
              <a:t>Meeting ID</a:t>
            </a:r>
            <a:r>
              <a:rPr lang="en-US" sz="1320" dirty="0"/>
              <a:t>: </a:t>
            </a:r>
            <a:r>
              <a:rPr lang="en-US" sz="1320" kern="1400" dirty="0">
                <a:solidFill>
                  <a:srgbClr val="000000"/>
                </a:solidFill>
              </a:rPr>
              <a:t>161 486 8216</a:t>
            </a:r>
            <a:r>
              <a:rPr lang="en-US" sz="1320" dirty="0"/>
              <a:t> </a:t>
            </a:r>
          </a:p>
          <a:p>
            <a:pPr algn="r" fontAlgn="base"/>
            <a:r>
              <a:rPr lang="en-US" sz="1320" b="1" dirty="0"/>
              <a:t>Passcode: </a:t>
            </a:r>
            <a:r>
              <a:rPr lang="en-US" sz="1320" dirty="0"/>
              <a:t>CHPS</a:t>
            </a:r>
          </a:p>
        </p:txBody>
      </p:sp>
      <p:sp>
        <p:nvSpPr>
          <p:cNvPr id="4" name="Rectangle 3"/>
          <p:cNvSpPr/>
          <p:nvPr/>
        </p:nvSpPr>
        <p:spPr>
          <a:xfrm>
            <a:off x="8214360" y="5227320"/>
            <a:ext cx="1005840" cy="10058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13" name="Picture 12" descr="Qr code&#10;&#10;Description automatically generated">
            <a:extLst>
              <a:ext uri="{FF2B5EF4-FFF2-40B4-BE49-F238E27FC236}">
                <a16:creationId xmlns:a16="http://schemas.microsoft.com/office/drawing/2014/main" id="{A3608F9B-A3C3-727C-EED9-1785DB0EFFE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719" t="8719" r="8277" b="7005"/>
          <a:stretch/>
        </p:blipFill>
        <p:spPr>
          <a:xfrm>
            <a:off x="8262889" y="5286529"/>
            <a:ext cx="908783" cy="922725"/>
          </a:xfrm>
          <a:prstGeom prst="rect">
            <a:avLst/>
          </a:prstGeom>
        </p:spPr>
      </p:pic>
    </p:spTree>
    <p:extLst>
      <p:ext uri="{BB962C8B-B14F-4D97-AF65-F5344CB8AC3E}">
        <p14:creationId xmlns:p14="http://schemas.microsoft.com/office/powerpoint/2010/main" val="4079031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9f2bd39-4e7a-424b-a3a4-936a925f7eb4" xsi:nil="true"/>
    <lcf76f155ced4ddcb4097134ff3c332f xmlns="3efd3fef-3155-4bbc-bf0f-ab35d83edab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479D0E10BA364FBAF7F7764E0DB0F6" ma:contentTypeVersion="12" ma:contentTypeDescription="Create a new document." ma:contentTypeScope="" ma:versionID="c0967bdc64634d5bc7d44ce4305e2023">
  <xsd:schema xmlns:xsd="http://www.w3.org/2001/XMLSchema" xmlns:xs="http://www.w3.org/2001/XMLSchema" xmlns:p="http://schemas.microsoft.com/office/2006/metadata/properties" xmlns:ns2="3efd3fef-3155-4bbc-bf0f-ab35d83edab0" xmlns:ns3="c9f2bd39-4e7a-424b-a3a4-936a925f7eb4" targetNamespace="http://schemas.microsoft.com/office/2006/metadata/properties" ma:root="true" ma:fieldsID="6ba135a025154cd129f47369828823b6" ns2:_="" ns3:_="">
    <xsd:import namespace="3efd3fef-3155-4bbc-bf0f-ab35d83edab0"/>
    <xsd:import namespace="c9f2bd39-4e7a-424b-a3a4-936a925f7eb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fd3fef-3155-4bbc-bf0f-ab35d83eda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4575b258-51ca-4bfc-9286-8507449b57b7"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2bd39-4e7a-424b-a3a4-936a925f7eb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b1e6ac-b364-48e1-832d-c0e0686885f9}" ma:internalName="TaxCatchAll" ma:showField="CatchAllData" ma:web="c9f2bd39-4e7a-424b-a3a4-936a925f7eb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5EDEA-B70B-4A33-980B-5B25ED4F9E06}">
  <ds:schemaRefs>
    <ds:schemaRef ds:uri="http://purl.org/dc/elements/1.1/"/>
    <ds:schemaRef ds:uri="http://www.w3.org/XML/1998/namespace"/>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purl.org/dc/dcmitype/"/>
    <ds:schemaRef ds:uri="http://schemas.microsoft.com/office/2006/documentManagement/types"/>
    <ds:schemaRef ds:uri="bac4e3eb-747f-43bc-bf10-c1bbb893ecac"/>
    <ds:schemaRef ds:uri="1209af35-0233-4610-9d2e-809183444cc6"/>
    <ds:schemaRef ds:uri="1ee4cf1c-cb8b-4274-9aaf-0f16a32e1d20"/>
    <ds:schemaRef ds:uri="c9f2bd39-4e7a-424b-a3a4-936a925f7eb4"/>
    <ds:schemaRef ds:uri="3efd3fef-3155-4bbc-bf0f-ab35d83edab0"/>
  </ds:schemaRefs>
</ds:datastoreItem>
</file>

<file path=customXml/itemProps2.xml><?xml version="1.0" encoding="utf-8"?>
<ds:datastoreItem xmlns:ds="http://schemas.openxmlformats.org/officeDocument/2006/customXml" ds:itemID="{91AE26B2-1961-459A-9F2E-7C4585FF0CF8}">
  <ds:schemaRefs>
    <ds:schemaRef ds:uri="http://schemas.microsoft.com/sharepoint/v3/contenttype/forms"/>
  </ds:schemaRefs>
</ds:datastoreItem>
</file>

<file path=customXml/itemProps3.xml><?xml version="1.0" encoding="utf-8"?>
<ds:datastoreItem xmlns:ds="http://schemas.openxmlformats.org/officeDocument/2006/customXml" ds:itemID="{A8852DCB-C74A-4F5D-9D64-DFF4BF4593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fd3fef-3155-4bbc-bf0f-ab35d83edab0"/>
    <ds:schemaRef ds:uri="c9f2bd39-4e7a-424b-a3a4-936a925f7e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7182</TotalTime>
  <Words>767</Words>
  <Application>Microsoft Office PowerPoint</Application>
  <PresentationFormat>Custom</PresentationFormat>
  <Paragraphs>78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DOYLE, KATIE M CTR USAF AFMC 88 AMDS/SGPZ</dc:creator>
  <cp:lastModifiedBy>Angela Owen</cp:lastModifiedBy>
  <cp:revision>300</cp:revision>
  <cp:lastPrinted>2023-03-14T12:35:19Z</cp:lastPrinted>
  <dcterms:created xsi:type="dcterms:W3CDTF">2015-02-10T18:24:44Z</dcterms:created>
  <dcterms:modified xsi:type="dcterms:W3CDTF">2023-04-05T20:59:53Z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0x010100FBC2CC1C0D84CE46A6AAF0663BF3BEE1</vt:lpwstr>
  </property>
</Properties>
</file>