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hivo Medium" charset="1" panose="00000000000000000000"/>
      <p:regular r:id="rId10"/>
    </p:embeddedFont>
    <p:embeddedFont>
      <p:font typeface="Chivo Medium Italics" charset="1" panose="00000000000000000000"/>
      <p:regular r:id="rId11"/>
    </p:embeddedFont>
    <p:embeddedFont>
      <p:font typeface="Chivo Heavy Italics" charset="1" panose="0000000000000000000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slides/slide1.xml" Type="http://schemas.openxmlformats.org/officeDocument/2006/relationships/slide"/><Relationship Id="rId14" Target="slides/slide2.xml" Type="http://schemas.openxmlformats.org/officeDocument/2006/relationships/slide"/><Relationship Id="rId15" Target="slides/slide3.xml" Type="http://schemas.openxmlformats.org/officeDocument/2006/relationships/slide"/><Relationship Id="rId16" Target="slides/slide4.xml" Type="http://schemas.openxmlformats.org/officeDocument/2006/relationships/slide"/><Relationship Id="rId17" Target="slides/slide5.xml" Type="http://schemas.openxmlformats.org/officeDocument/2006/relationships/slide"/><Relationship Id="rId18" Target="slides/slide6.xml" Type="http://schemas.openxmlformats.org/officeDocument/2006/relationships/slide"/><Relationship Id="rId19" Target="slides/slide7.xml" Type="http://schemas.openxmlformats.org/officeDocument/2006/relationships/slide"/><Relationship Id="rId2" Target="presProps.xml" Type="http://schemas.openxmlformats.org/officeDocument/2006/relationships/presProps"/><Relationship Id="rId20" Target="slides/slide8.xml" Type="http://schemas.openxmlformats.org/officeDocument/2006/relationships/slide"/><Relationship Id="rId21" Target="slides/slide9.xml" Type="http://schemas.openxmlformats.org/officeDocument/2006/relationships/slide"/><Relationship Id="rId22" Target="slides/slide10.xml" Type="http://schemas.openxmlformats.org/officeDocument/2006/relationships/slide"/><Relationship Id="rId23" Target="slides/slide11.xml" Type="http://schemas.openxmlformats.org/officeDocument/2006/relationships/slide"/><Relationship Id="rId24" Target="slides/slide12.xml" Type="http://schemas.openxmlformats.org/officeDocument/2006/relationships/slide"/><Relationship Id="rId25" Target="slides/slide13.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 Id="rId3" Target="../media/image19.svg" Type="http://schemas.openxmlformats.org/officeDocument/2006/relationships/image"/><Relationship Id="rId4" Target="../media/image20.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18.png" Type="http://schemas.openxmlformats.org/officeDocument/2006/relationships/image"/><Relationship Id="rId4" Target="../media/image19.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2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jpeg" Type="http://schemas.openxmlformats.org/officeDocument/2006/relationships/image"/><Relationship Id="rId4" Target="../media/image25.jpe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5.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6.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0.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https://neurosciencenews.com/hippocampus-neurogenesis-exercise-3607/" TargetMode="External" Type="http://schemas.openxmlformats.org/officeDocument/2006/relationships/hyperlink"/></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3090433" y="1486714"/>
            <a:ext cx="5300381" cy="7246898"/>
            <a:chOff x="0" y="0"/>
            <a:chExt cx="4644390" cy="6350000"/>
          </a:xfrm>
        </p:grpSpPr>
        <p:sp>
          <p:nvSpPr>
            <p:cNvPr name="Freeform 3" id="3"/>
            <p:cNvSpPr/>
            <p:nvPr/>
          </p:nvSpPr>
          <p:spPr>
            <a:xfrm flipH="false" flipV="false" rot="0">
              <a:off x="0" y="0"/>
              <a:ext cx="4644390" cy="6350000"/>
            </a:xfrm>
            <a:custGeom>
              <a:avLst/>
              <a:gdLst/>
              <a:ahLst/>
              <a:cxnLst/>
              <a:rect r="r" b="b" t="t" l="l"/>
              <a:pathLst>
                <a:path h="6350000" w="4644390">
                  <a:moveTo>
                    <a:pt x="4290060" y="1007110"/>
                  </a:moveTo>
                  <a:lnTo>
                    <a:pt x="3637280" y="353060"/>
                  </a:lnTo>
                  <a:lnTo>
                    <a:pt x="2783840" y="0"/>
                  </a:lnTo>
                  <a:lnTo>
                    <a:pt x="1860550" y="0"/>
                  </a:lnTo>
                  <a:lnTo>
                    <a:pt x="1007110" y="353060"/>
                  </a:lnTo>
                  <a:lnTo>
                    <a:pt x="353060" y="1007110"/>
                  </a:lnTo>
                  <a:lnTo>
                    <a:pt x="0" y="1860550"/>
                  </a:lnTo>
                  <a:lnTo>
                    <a:pt x="0" y="2571750"/>
                  </a:lnTo>
                  <a:lnTo>
                    <a:pt x="0" y="2783840"/>
                  </a:lnTo>
                  <a:lnTo>
                    <a:pt x="0" y="6350000"/>
                  </a:lnTo>
                  <a:lnTo>
                    <a:pt x="4644390" y="6350000"/>
                  </a:lnTo>
                  <a:lnTo>
                    <a:pt x="4644390" y="2783840"/>
                  </a:lnTo>
                  <a:lnTo>
                    <a:pt x="4644390" y="2571750"/>
                  </a:lnTo>
                  <a:lnTo>
                    <a:pt x="4644390" y="1860550"/>
                  </a:lnTo>
                  <a:lnTo>
                    <a:pt x="4290060" y="1007110"/>
                  </a:lnTo>
                  <a:close/>
                </a:path>
              </a:pathLst>
            </a:custGeom>
            <a:blipFill>
              <a:blip r:embed="rId2"/>
              <a:stretch>
                <a:fillRect l="-42535" t="0" r="-42535" b="0"/>
              </a:stretch>
            </a:blipFill>
          </p:spPr>
        </p:sp>
      </p:grpSp>
      <p:sp>
        <p:nvSpPr>
          <p:cNvPr name="AutoShape 4" id="4"/>
          <p:cNvSpPr/>
          <p:nvPr/>
        </p:nvSpPr>
        <p:spPr>
          <a:xfrm rot="-10800000">
            <a:off x="0" y="8766949"/>
            <a:ext cx="18297525" cy="0"/>
          </a:xfrm>
          <a:prstGeom prst="line">
            <a:avLst/>
          </a:prstGeom>
          <a:ln cap="rnd" w="19050">
            <a:solidFill>
              <a:srgbClr val="23725A"/>
            </a:solidFill>
            <a:prstDash val="solid"/>
            <a:headEnd type="none" len="sm" w="sm"/>
            <a:tailEnd type="none" len="sm" w="sm"/>
          </a:ln>
        </p:spPr>
      </p:sp>
      <p:sp>
        <p:nvSpPr>
          <p:cNvPr name="AutoShape 5" id="5"/>
          <p:cNvSpPr/>
          <p:nvPr/>
        </p:nvSpPr>
        <p:spPr>
          <a:xfrm rot="-10800000">
            <a:off x="-9525" y="1520051"/>
            <a:ext cx="18307050" cy="0"/>
          </a:xfrm>
          <a:prstGeom prst="line">
            <a:avLst/>
          </a:prstGeom>
          <a:ln cap="rnd" w="19050">
            <a:solidFill>
              <a:srgbClr val="23725A"/>
            </a:solidFill>
            <a:prstDash val="solid"/>
            <a:headEnd type="none" len="sm" w="sm"/>
            <a:tailEnd type="none" len="sm" w="sm"/>
          </a:ln>
        </p:spPr>
      </p:sp>
      <p:sp>
        <p:nvSpPr>
          <p:cNvPr name="Freeform 6" id="6"/>
          <p:cNvSpPr/>
          <p:nvPr/>
        </p:nvSpPr>
        <p:spPr>
          <a:xfrm flipH="false" flipV="false" rot="0">
            <a:off x="513732" y="1673646"/>
            <a:ext cx="2097250" cy="2111902"/>
          </a:xfrm>
          <a:custGeom>
            <a:avLst/>
            <a:gdLst/>
            <a:ahLst/>
            <a:cxnLst/>
            <a:rect r="r" b="b" t="t" l="l"/>
            <a:pathLst>
              <a:path h="2111902" w="2097250">
                <a:moveTo>
                  <a:pt x="0" y="0"/>
                </a:moveTo>
                <a:lnTo>
                  <a:pt x="2097250" y="0"/>
                </a:lnTo>
                <a:lnTo>
                  <a:pt x="2097250" y="2111902"/>
                </a:lnTo>
                <a:lnTo>
                  <a:pt x="0" y="2111902"/>
                </a:lnTo>
                <a:lnTo>
                  <a:pt x="0" y="0"/>
                </a:lnTo>
                <a:close/>
              </a:path>
            </a:pathLst>
          </a:custGeom>
          <a:blipFill>
            <a:blip r:embed="rId3"/>
            <a:stretch>
              <a:fillRect l="0" t="0" r="0" b="0"/>
            </a:stretch>
          </a:blipFill>
        </p:spPr>
      </p:sp>
      <p:sp>
        <p:nvSpPr>
          <p:cNvPr name="TextBox 7" id="7"/>
          <p:cNvSpPr txBox="true"/>
          <p:nvPr/>
        </p:nvSpPr>
        <p:spPr>
          <a:xfrm rot="0">
            <a:off x="-372630" y="4212368"/>
            <a:ext cx="13563870" cy="2997581"/>
          </a:xfrm>
          <a:prstGeom prst="rect">
            <a:avLst/>
          </a:prstGeom>
        </p:spPr>
        <p:txBody>
          <a:bodyPr anchor="t" rtlCol="false" tIns="0" lIns="0" bIns="0" rIns="0">
            <a:spAutoFit/>
          </a:bodyPr>
          <a:lstStyle/>
          <a:p>
            <a:pPr algn="ctr">
              <a:lnSpc>
                <a:spcPts val="11752"/>
              </a:lnSpc>
            </a:pPr>
            <a:r>
              <a:rPr lang="en-US" sz="10400">
                <a:solidFill>
                  <a:srgbClr val="2F3134"/>
                </a:solidFill>
                <a:latin typeface="Chivo Medium"/>
              </a:rPr>
              <a:t>NEUROPLASTICITY AND EXERCISE </a:t>
            </a:r>
          </a:p>
        </p:txBody>
      </p:sp>
      <p:sp>
        <p:nvSpPr>
          <p:cNvPr name="TextBox 8" id="8"/>
          <p:cNvSpPr txBox="true"/>
          <p:nvPr/>
        </p:nvSpPr>
        <p:spPr>
          <a:xfrm rot="0">
            <a:off x="2610982" y="2368010"/>
            <a:ext cx="9693897" cy="646973"/>
          </a:xfrm>
          <a:prstGeom prst="rect">
            <a:avLst/>
          </a:prstGeom>
        </p:spPr>
        <p:txBody>
          <a:bodyPr anchor="t" rtlCol="false" tIns="0" lIns="0" bIns="0" rIns="0">
            <a:spAutoFit/>
          </a:bodyPr>
          <a:lstStyle/>
          <a:p>
            <a:pPr algn="ctr">
              <a:lnSpc>
                <a:spcPts val="5290"/>
              </a:lnSpc>
            </a:pPr>
            <a:r>
              <a:rPr lang="en-US" sz="3778" spc="793">
                <a:solidFill>
                  <a:srgbClr val="2F3134"/>
                </a:solidFill>
                <a:latin typeface="Chivo Medium"/>
              </a:rPr>
              <a:t>LAT WELLNESS STUDIO</a:t>
            </a:r>
          </a:p>
        </p:txBody>
      </p:sp>
      <p:sp>
        <p:nvSpPr>
          <p:cNvPr name="TextBox 9" id="9"/>
          <p:cNvSpPr txBox="true"/>
          <p:nvPr/>
        </p:nvSpPr>
        <p:spPr>
          <a:xfrm rot="0">
            <a:off x="741300" y="9491340"/>
            <a:ext cx="8974295" cy="357505"/>
          </a:xfrm>
          <a:prstGeom prst="rect">
            <a:avLst/>
          </a:prstGeom>
        </p:spPr>
        <p:txBody>
          <a:bodyPr anchor="t" rtlCol="false" tIns="0" lIns="0" bIns="0" rIns="0">
            <a:spAutoFit/>
          </a:bodyPr>
          <a:lstStyle/>
          <a:p>
            <a:pPr>
              <a:lnSpc>
                <a:spcPts val="2479"/>
              </a:lnSpc>
            </a:pPr>
            <a:r>
              <a:rPr lang="en-US" sz="3099" spc="309">
                <a:solidFill>
                  <a:srgbClr val="2F3134"/>
                </a:solidFill>
                <a:latin typeface="Chivo"/>
              </a:rPr>
              <a:t>PRESENTED BY LAURIE ANDREWS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31838"/>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a:off x="1584286" y="0"/>
            <a:ext cx="0" cy="10287000"/>
          </a:xfrm>
          <a:prstGeom prst="line">
            <a:avLst/>
          </a:prstGeom>
          <a:ln cap="flat" w="9525">
            <a:solidFill>
              <a:srgbClr val="23725A"/>
            </a:solidFill>
            <a:prstDash val="solid"/>
            <a:headEnd type="none" len="sm" w="sm"/>
            <a:tailEnd type="none" len="sm" w="sm"/>
          </a:ln>
        </p:spPr>
      </p:sp>
      <p:sp>
        <p:nvSpPr>
          <p:cNvPr name="Freeform 4" id="4"/>
          <p:cNvSpPr/>
          <p:nvPr/>
        </p:nvSpPr>
        <p:spPr>
          <a:xfrm flipH="false" flipV="false" rot="0">
            <a:off x="3055568" y="1438275"/>
            <a:ext cx="13383345" cy="6288459"/>
          </a:xfrm>
          <a:custGeom>
            <a:avLst/>
            <a:gdLst/>
            <a:ahLst/>
            <a:cxnLst/>
            <a:rect r="r" b="b" t="t" l="l"/>
            <a:pathLst>
              <a:path h="6288459" w="13383345">
                <a:moveTo>
                  <a:pt x="0" y="0"/>
                </a:moveTo>
                <a:lnTo>
                  <a:pt x="13383346" y="0"/>
                </a:lnTo>
                <a:lnTo>
                  <a:pt x="13383346" y="6288459"/>
                </a:lnTo>
                <a:lnTo>
                  <a:pt x="0" y="6288459"/>
                </a:lnTo>
                <a:lnTo>
                  <a:pt x="0" y="0"/>
                </a:lnTo>
                <a:close/>
              </a:path>
            </a:pathLst>
          </a:custGeom>
          <a:blipFill>
            <a:blip r:embed="rId4"/>
            <a:stretch>
              <a:fillRect l="0" t="-2454" r="0" b="-2454"/>
            </a:stretch>
          </a:blipFill>
        </p:spPr>
      </p:sp>
      <p:sp>
        <p:nvSpPr>
          <p:cNvPr name="TextBox 5" id="5"/>
          <p:cNvSpPr txBox="true"/>
          <p:nvPr/>
        </p:nvSpPr>
        <p:spPr>
          <a:xfrm rot="0">
            <a:off x="1844503" y="523875"/>
            <a:ext cx="9826453"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6" id="6"/>
          <p:cNvSpPr txBox="true"/>
          <p:nvPr/>
        </p:nvSpPr>
        <p:spPr>
          <a:xfrm rot="0">
            <a:off x="6757729" y="8979757"/>
            <a:ext cx="7092592" cy="1087134"/>
          </a:xfrm>
          <a:prstGeom prst="rect">
            <a:avLst/>
          </a:prstGeom>
        </p:spPr>
        <p:txBody>
          <a:bodyPr anchor="t" rtlCol="false" tIns="0" lIns="0" bIns="0" rIns="0">
            <a:spAutoFit/>
          </a:bodyPr>
          <a:lstStyle/>
          <a:p>
            <a:pPr>
              <a:lnSpc>
                <a:spcPts val="7520"/>
              </a:lnSpc>
            </a:pPr>
            <a:r>
              <a:rPr lang="en-US" sz="9400">
                <a:solidFill>
                  <a:srgbClr val="2F3134"/>
                </a:solidFill>
                <a:latin typeface="Chivo"/>
              </a:rPr>
              <a:t>STATISTICS</a:t>
            </a:r>
          </a:p>
        </p:txBody>
      </p:sp>
      <p:sp>
        <p:nvSpPr>
          <p:cNvPr name="TextBox 7" id="7"/>
          <p:cNvSpPr txBox="true"/>
          <p:nvPr/>
        </p:nvSpPr>
        <p:spPr>
          <a:xfrm rot="0">
            <a:off x="6292287" y="8225209"/>
            <a:ext cx="10146627" cy="537845"/>
          </a:xfrm>
          <a:prstGeom prst="rect">
            <a:avLst/>
          </a:prstGeom>
        </p:spPr>
        <p:txBody>
          <a:bodyPr anchor="t" rtlCol="false" tIns="0" lIns="0" bIns="0" rIns="0">
            <a:spAutoFit/>
          </a:bodyPr>
          <a:lstStyle/>
          <a:p>
            <a:pPr>
              <a:lnSpc>
                <a:spcPts val="4480"/>
              </a:lnSpc>
            </a:pPr>
            <a:r>
              <a:rPr lang="en-US" sz="3200" spc="960">
                <a:solidFill>
                  <a:srgbClr val="2F3134"/>
                </a:solidFill>
                <a:latin typeface="Chivo"/>
              </a:rPr>
              <a:t>BRAIN FUNCTION+EXERCISE </a:t>
            </a:r>
          </a:p>
        </p:txBody>
      </p:sp>
      <p:sp>
        <p:nvSpPr>
          <p:cNvPr name="TextBox 8" id="8"/>
          <p:cNvSpPr txBox="true"/>
          <p:nvPr/>
        </p:nvSpPr>
        <p:spPr>
          <a:xfrm rot="0">
            <a:off x="10163919" y="7513374"/>
            <a:ext cx="6127155" cy="407670"/>
          </a:xfrm>
          <a:prstGeom prst="rect">
            <a:avLst/>
          </a:prstGeom>
        </p:spPr>
        <p:txBody>
          <a:bodyPr anchor="t" rtlCol="false" tIns="0" lIns="0" bIns="0" rIns="0">
            <a:spAutoFit/>
          </a:bodyPr>
          <a:lstStyle/>
          <a:p>
            <a:pPr algn="ctr">
              <a:lnSpc>
                <a:spcPts val="1680"/>
              </a:lnSpc>
            </a:pPr>
            <a:r>
              <a:rPr lang="en-US" sz="1200">
                <a:solidFill>
                  <a:srgbClr val="2F3134"/>
                </a:solidFill>
                <a:latin typeface="Chivo"/>
              </a:rPr>
              <a:t>Physical </a:t>
            </a:r>
            <a:r>
              <a:rPr lang="en-US" sz="1200">
                <a:solidFill>
                  <a:srgbClr val="2F3134"/>
                </a:solidFill>
                <a:latin typeface="Chivo"/>
              </a:rPr>
              <a:t>Activity and Educational Achievement: Insights from Exercise Neuroscience</a:t>
            </a:r>
          </a:p>
          <a:p>
            <a:pPr algn="ctr">
              <a:lnSpc>
                <a:spcPts val="168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5580402" y="1028700"/>
            <a:ext cx="9275227" cy="6812422"/>
          </a:xfrm>
          <a:custGeom>
            <a:avLst/>
            <a:gdLst/>
            <a:ahLst/>
            <a:cxnLst/>
            <a:rect r="r" b="b" t="t" l="l"/>
            <a:pathLst>
              <a:path h="6812422" w="9275227">
                <a:moveTo>
                  <a:pt x="0" y="0"/>
                </a:moveTo>
                <a:lnTo>
                  <a:pt x="9275227" y="0"/>
                </a:lnTo>
                <a:lnTo>
                  <a:pt x="9275227" y="6812422"/>
                </a:lnTo>
                <a:lnTo>
                  <a:pt x="0" y="6812422"/>
                </a:lnTo>
                <a:lnTo>
                  <a:pt x="0" y="0"/>
                </a:lnTo>
                <a:close/>
              </a:path>
            </a:pathLst>
          </a:custGeom>
          <a:blipFill>
            <a:blip r:embed="rId2"/>
            <a:stretch>
              <a:fillRect l="-1254" t="-959" r="0" b="-959"/>
            </a:stretch>
          </a:blipFill>
        </p:spPr>
      </p:sp>
      <p:sp>
        <p:nvSpPr>
          <p:cNvPr name="AutoShape 3" id="3"/>
          <p:cNvSpPr/>
          <p:nvPr/>
        </p:nvSpPr>
        <p:spPr>
          <a:xfrm>
            <a:off x="1584286" y="0"/>
            <a:ext cx="0" cy="10287000"/>
          </a:xfrm>
          <a:prstGeom prst="line">
            <a:avLst/>
          </a:prstGeom>
          <a:ln cap="flat" w="9525">
            <a:solidFill>
              <a:srgbClr val="23725A"/>
            </a:solidFill>
            <a:prstDash val="solid"/>
            <a:headEnd type="none" len="sm" w="sm"/>
            <a:tailEnd type="none" len="sm" w="sm"/>
          </a:ln>
        </p:spPr>
      </p:sp>
      <p:sp>
        <p:nvSpPr>
          <p:cNvPr name="TextBox 4" id="4"/>
          <p:cNvSpPr txBox="true"/>
          <p:nvPr/>
        </p:nvSpPr>
        <p:spPr>
          <a:xfrm rot="0">
            <a:off x="1844503" y="523875"/>
            <a:ext cx="9826453"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5" id="5"/>
          <p:cNvSpPr txBox="true"/>
          <p:nvPr/>
        </p:nvSpPr>
        <p:spPr>
          <a:xfrm rot="0">
            <a:off x="6292287" y="8225209"/>
            <a:ext cx="10146627" cy="537845"/>
          </a:xfrm>
          <a:prstGeom prst="rect">
            <a:avLst/>
          </a:prstGeom>
        </p:spPr>
        <p:txBody>
          <a:bodyPr anchor="t" rtlCol="false" tIns="0" lIns="0" bIns="0" rIns="0">
            <a:spAutoFit/>
          </a:bodyPr>
          <a:lstStyle/>
          <a:p>
            <a:pPr>
              <a:lnSpc>
                <a:spcPts val="4480"/>
              </a:lnSpc>
            </a:pPr>
            <a:r>
              <a:rPr lang="en-US" sz="3200" spc="960">
                <a:solidFill>
                  <a:srgbClr val="2F3134"/>
                </a:solidFill>
                <a:latin typeface="Chivo"/>
              </a:rPr>
              <a:t>BRAIN FUNCTION+EXERCISE </a:t>
            </a:r>
          </a:p>
        </p:txBody>
      </p:sp>
      <p:sp>
        <p:nvSpPr>
          <p:cNvPr name="TextBox 6" id="6"/>
          <p:cNvSpPr txBox="true"/>
          <p:nvPr/>
        </p:nvSpPr>
        <p:spPr>
          <a:xfrm rot="0">
            <a:off x="6757729" y="8979757"/>
            <a:ext cx="7092592" cy="1087134"/>
          </a:xfrm>
          <a:prstGeom prst="rect">
            <a:avLst/>
          </a:prstGeom>
        </p:spPr>
        <p:txBody>
          <a:bodyPr anchor="t" rtlCol="false" tIns="0" lIns="0" bIns="0" rIns="0">
            <a:spAutoFit/>
          </a:bodyPr>
          <a:lstStyle/>
          <a:p>
            <a:pPr>
              <a:lnSpc>
                <a:spcPts val="7520"/>
              </a:lnSpc>
            </a:pPr>
            <a:r>
              <a:rPr lang="en-US" sz="9400">
                <a:solidFill>
                  <a:srgbClr val="2F3134"/>
                </a:solidFill>
                <a:latin typeface="Chivo"/>
              </a:rPr>
              <a:t>STATISTICS</a:t>
            </a:r>
          </a:p>
        </p:txBody>
      </p:sp>
      <p:sp>
        <p:nvSpPr>
          <p:cNvPr name="Freeform 7" id="7"/>
          <p:cNvSpPr/>
          <p:nvPr/>
        </p:nvSpPr>
        <p:spPr>
          <a:xfrm flipH="false" flipV="false" rot="0">
            <a:off x="16855112" y="731838"/>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8607378" y="7627762"/>
            <a:ext cx="6127155" cy="407670"/>
          </a:xfrm>
          <a:prstGeom prst="rect">
            <a:avLst/>
          </a:prstGeom>
        </p:spPr>
        <p:txBody>
          <a:bodyPr anchor="t" rtlCol="false" tIns="0" lIns="0" bIns="0" rIns="0">
            <a:spAutoFit/>
          </a:bodyPr>
          <a:lstStyle/>
          <a:p>
            <a:pPr algn="ctr">
              <a:lnSpc>
                <a:spcPts val="1680"/>
              </a:lnSpc>
            </a:pPr>
            <a:r>
              <a:rPr lang="en-US" sz="1200">
                <a:solidFill>
                  <a:srgbClr val="2F3134"/>
                </a:solidFill>
                <a:latin typeface="Chivo"/>
              </a:rPr>
              <a:t>Physical </a:t>
            </a:r>
            <a:r>
              <a:rPr lang="en-US" sz="1200">
                <a:solidFill>
                  <a:srgbClr val="2F3134"/>
                </a:solidFill>
                <a:latin typeface="Chivo"/>
              </a:rPr>
              <a:t>Activity and Educational Achievement: Insights from Exercise Neuroscience</a:t>
            </a:r>
          </a:p>
          <a:p>
            <a:pPr algn="ctr">
              <a:lnSpc>
                <a:spcPts val="1680"/>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409433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399999">
            <a:off x="5097410" y="5081939"/>
            <a:ext cx="10400597"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10285802" y="1764906"/>
            <a:ext cx="8021248" cy="0"/>
          </a:xfrm>
          <a:prstGeom prst="line">
            <a:avLst/>
          </a:prstGeom>
          <a:ln cap="flat" w="9525">
            <a:solidFill>
              <a:srgbClr val="23725A"/>
            </a:solidFill>
            <a:prstDash val="solid"/>
            <a:headEnd type="none" len="sm" w="sm"/>
            <a:tailEnd type="none" len="sm" w="sm"/>
          </a:ln>
        </p:spPr>
      </p:sp>
      <p:sp>
        <p:nvSpPr>
          <p:cNvPr name="AutoShape 5" id="5"/>
          <p:cNvSpPr/>
          <p:nvPr/>
        </p:nvSpPr>
        <p:spPr>
          <a:xfrm rot="-10800000">
            <a:off x="0" y="4449686"/>
            <a:ext cx="10309615" cy="0"/>
          </a:xfrm>
          <a:prstGeom prst="line">
            <a:avLst/>
          </a:prstGeom>
          <a:ln cap="flat" w="9525">
            <a:solidFill>
              <a:srgbClr val="23725A"/>
            </a:solidFill>
            <a:prstDash val="solid"/>
            <a:headEnd type="none" len="sm" w="sm"/>
            <a:tailEnd type="none" len="sm" w="sm"/>
          </a:ln>
        </p:spPr>
      </p:sp>
      <p:sp>
        <p:nvSpPr>
          <p:cNvPr name="AutoShape 6" id="6"/>
          <p:cNvSpPr/>
          <p:nvPr/>
        </p:nvSpPr>
        <p:spPr>
          <a:xfrm rot="-10800000">
            <a:off x="-40481" y="9488887"/>
            <a:ext cx="10309615" cy="0"/>
          </a:xfrm>
          <a:prstGeom prst="line">
            <a:avLst/>
          </a:prstGeom>
          <a:ln cap="flat" w="9525">
            <a:solidFill>
              <a:srgbClr val="23725A"/>
            </a:solidFill>
            <a:prstDash val="solid"/>
            <a:headEnd type="none" len="sm" w="sm"/>
            <a:tailEnd type="none" len="sm" w="sm"/>
          </a:ln>
        </p:spPr>
      </p:sp>
      <p:sp>
        <p:nvSpPr>
          <p:cNvPr name="AutoShape 7" id="7"/>
          <p:cNvSpPr/>
          <p:nvPr/>
        </p:nvSpPr>
        <p:spPr>
          <a:xfrm rot="-10800000">
            <a:off x="10309615" y="7958053"/>
            <a:ext cx="7978385" cy="0"/>
          </a:xfrm>
          <a:prstGeom prst="line">
            <a:avLst/>
          </a:prstGeom>
          <a:ln cap="flat" w="9525">
            <a:solidFill>
              <a:srgbClr val="23725A"/>
            </a:solidFill>
            <a:prstDash val="solid"/>
            <a:headEnd type="none" len="sm" w="sm"/>
            <a:tailEnd type="none" len="sm" w="sm"/>
          </a:ln>
        </p:spPr>
      </p:sp>
      <p:grpSp>
        <p:nvGrpSpPr>
          <p:cNvPr name="Group 8" id="8"/>
          <p:cNvGrpSpPr>
            <a:grpSpLocks noChangeAspect="true"/>
          </p:cNvGrpSpPr>
          <p:nvPr/>
        </p:nvGrpSpPr>
        <p:grpSpPr>
          <a:xfrm rot="0">
            <a:off x="14094332" y="2791387"/>
            <a:ext cx="419356" cy="418599"/>
            <a:chOff x="0" y="0"/>
            <a:chExt cx="6338570" cy="6327140"/>
          </a:xfrm>
        </p:grpSpPr>
        <p:sp>
          <p:nvSpPr>
            <p:cNvPr name="Freeform 9" id="9"/>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2F3134"/>
            </a:solidFill>
            <a:ln w="12700">
              <a:solidFill>
                <a:srgbClr val="000000"/>
              </a:solidFill>
            </a:ln>
          </p:spPr>
        </p:sp>
      </p:grpSp>
      <p:sp>
        <p:nvSpPr>
          <p:cNvPr name="Freeform 10" id="10"/>
          <p:cNvSpPr/>
          <p:nvPr/>
        </p:nvSpPr>
        <p:spPr>
          <a:xfrm flipH="false" flipV="false" rot="0">
            <a:off x="1894418" y="4640186"/>
            <a:ext cx="6439816" cy="4507735"/>
          </a:xfrm>
          <a:custGeom>
            <a:avLst/>
            <a:gdLst/>
            <a:ahLst/>
            <a:cxnLst/>
            <a:rect r="r" b="b" t="t" l="l"/>
            <a:pathLst>
              <a:path h="4507735" w="6439816">
                <a:moveTo>
                  <a:pt x="0" y="0"/>
                </a:moveTo>
                <a:lnTo>
                  <a:pt x="6439816" y="0"/>
                </a:lnTo>
                <a:lnTo>
                  <a:pt x="6439816" y="4507734"/>
                </a:lnTo>
                <a:lnTo>
                  <a:pt x="0" y="4507734"/>
                </a:lnTo>
                <a:lnTo>
                  <a:pt x="0" y="0"/>
                </a:lnTo>
                <a:close/>
              </a:path>
            </a:pathLst>
          </a:custGeom>
          <a:blipFill>
            <a:blip r:embed="rId4"/>
            <a:stretch>
              <a:fillRect l="-9921" t="0" r="-14621" b="0"/>
            </a:stretch>
          </a:blipFill>
        </p:spPr>
      </p:sp>
      <p:sp>
        <p:nvSpPr>
          <p:cNvPr name="TextBox 11" id="11"/>
          <p:cNvSpPr txBox="true"/>
          <p:nvPr/>
        </p:nvSpPr>
        <p:spPr>
          <a:xfrm rot="0">
            <a:off x="1028700" y="669925"/>
            <a:ext cx="8209536"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12" id="12"/>
          <p:cNvSpPr txBox="true"/>
          <p:nvPr/>
        </p:nvSpPr>
        <p:spPr>
          <a:xfrm rot="0">
            <a:off x="1280815" y="2401810"/>
            <a:ext cx="8209536" cy="1141103"/>
          </a:xfrm>
          <a:prstGeom prst="rect">
            <a:avLst/>
          </a:prstGeom>
        </p:spPr>
        <p:txBody>
          <a:bodyPr anchor="t" rtlCol="false" tIns="0" lIns="0" bIns="0" rIns="0">
            <a:spAutoFit/>
          </a:bodyPr>
          <a:lstStyle/>
          <a:p>
            <a:pPr algn="ctr">
              <a:lnSpc>
                <a:spcPts val="7920"/>
              </a:lnSpc>
            </a:pPr>
            <a:r>
              <a:rPr lang="en-US" sz="9900">
                <a:solidFill>
                  <a:srgbClr val="2F3134"/>
                </a:solidFill>
                <a:latin typeface="Chivo"/>
              </a:rPr>
              <a:t>CONCLUSION</a:t>
            </a:r>
          </a:p>
        </p:txBody>
      </p:sp>
      <p:sp>
        <p:nvSpPr>
          <p:cNvPr name="TextBox 13" id="13"/>
          <p:cNvSpPr txBox="true"/>
          <p:nvPr/>
        </p:nvSpPr>
        <p:spPr>
          <a:xfrm rot="0">
            <a:off x="1028700" y="1742363"/>
            <a:ext cx="8209536" cy="537845"/>
          </a:xfrm>
          <a:prstGeom prst="rect">
            <a:avLst/>
          </a:prstGeom>
        </p:spPr>
        <p:txBody>
          <a:bodyPr anchor="t" rtlCol="false" tIns="0" lIns="0" bIns="0" rIns="0">
            <a:spAutoFit/>
          </a:bodyPr>
          <a:lstStyle/>
          <a:p>
            <a:pPr algn="ctr">
              <a:lnSpc>
                <a:spcPts val="4480"/>
              </a:lnSpc>
            </a:pPr>
            <a:r>
              <a:rPr lang="en-US" sz="3200" spc="960">
                <a:solidFill>
                  <a:srgbClr val="2F3134"/>
                </a:solidFill>
                <a:latin typeface="Chivo"/>
              </a:rPr>
              <a:t>IN</a:t>
            </a:r>
          </a:p>
        </p:txBody>
      </p:sp>
      <p:sp>
        <p:nvSpPr>
          <p:cNvPr name="TextBox 14" id="14"/>
          <p:cNvSpPr txBox="true"/>
          <p:nvPr/>
        </p:nvSpPr>
        <p:spPr>
          <a:xfrm rot="0">
            <a:off x="11366890" y="3418034"/>
            <a:ext cx="5892410" cy="4274820"/>
          </a:xfrm>
          <a:prstGeom prst="rect">
            <a:avLst/>
          </a:prstGeom>
        </p:spPr>
        <p:txBody>
          <a:bodyPr anchor="t" rtlCol="false" tIns="0" lIns="0" bIns="0" rIns="0">
            <a:spAutoFit/>
          </a:bodyPr>
          <a:lstStyle/>
          <a:p>
            <a:pPr algn="ctr">
              <a:lnSpc>
                <a:spcPts val="3779"/>
              </a:lnSpc>
              <a:spcBef>
                <a:spcPct val="0"/>
              </a:spcBef>
            </a:pPr>
            <a:r>
              <a:rPr lang="en-US" sz="2699" spc="215">
                <a:solidFill>
                  <a:srgbClr val="2F3134"/>
                </a:solidFill>
                <a:latin typeface="Chivo"/>
              </a:rPr>
              <a:t>Exercise is highly </a:t>
            </a:r>
            <a:r>
              <a:rPr lang="en-US" sz="2699" spc="215">
                <a:solidFill>
                  <a:srgbClr val="2F3134"/>
                </a:solidFill>
                <a:latin typeface="Chivo"/>
              </a:rPr>
              <a:t>effective for ‘increasing the production of neurotrophic factors, cell growth, and proliferation, as well as for improving brain functionality.’ Adopting a regular exercise program significantly improves brain fuction. - NIH</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TextBox 2" id="2"/>
          <p:cNvSpPr txBox="true"/>
          <p:nvPr/>
        </p:nvSpPr>
        <p:spPr>
          <a:xfrm rot="0">
            <a:off x="1009650" y="2223218"/>
            <a:ext cx="7779350" cy="1209675"/>
          </a:xfrm>
          <a:prstGeom prst="rect">
            <a:avLst/>
          </a:prstGeom>
        </p:spPr>
        <p:txBody>
          <a:bodyPr anchor="t" rtlCol="false" tIns="0" lIns="0" bIns="0" rIns="0">
            <a:spAutoFit/>
          </a:bodyPr>
          <a:lstStyle/>
          <a:p>
            <a:pPr>
              <a:lnSpc>
                <a:spcPts val="8400"/>
              </a:lnSpc>
            </a:pPr>
            <a:r>
              <a:rPr lang="en-US" sz="10500">
                <a:solidFill>
                  <a:srgbClr val="2F3134"/>
                </a:solidFill>
                <a:latin typeface="Chivo"/>
              </a:rPr>
              <a:t>IN TOUCH</a:t>
            </a:r>
          </a:p>
        </p:txBody>
      </p:sp>
      <p:grpSp>
        <p:nvGrpSpPr>
          <p:cNvPr name="Group 3" id="3"/>
          <p:cNvGrpSpPr>
            <a:grpSpLocks noChangeAspect="true"/>
          </p:cNvGrpSpPr>
          <p:nvPr/>
        </p:nvGrpSpPr>
        <p:grpSpPr>
          <a:xfrm rot="0">
            <a:off x="3187811" y="4120555"/>
            <a:ext cx="8764612" cy="6184457"/>
            <a:chOff x="0" y="0"/>
            <a:chExt cx="8999220" cy="6350000"/>
          </a:xfrm>
        </p:grpSpPr>
        <p:sp>
          <p:nvSpPr>
            <p:cNvPr name="Freeform 4" id="4"/>
            <p:cNvSpPr/>
            <p:nvPr/>
          </p:nvSpPr>
          <p:spPr>
            <a:xfrm flipH="false" flipV="false" rot="0">
              <a:off x="0" y="0"/>
              <a:ext cx="8999220" cy="6350000"/>
            </a:xfrm>
            <a:custGeom>
              <a:avLst/>
              <a:gdLst/>
              <a:ahLst/>
              <a:cxnLst/>
              <a:rect r="r" b="b" t="t" l="l"/>
              <a:pathLst>
                <a:path h="6350000" w="8999220">
                  <a:moveTo>
                    <a:pt x="8314690" y="1007110"/>
                  </a:moveTo>
                  <a:lnTo>
                    <a:pt x="7048500" y="353060"/>
                  </a:lnTo>
                  <a:lnTo>
                    <a:pt x="5394960" y="0"/>
                  </a:lnTo>
                  <a:lnTo>
                    <a:pt x="3604260" y="0"/>
                  </a:lnTo>
                  <a:lnTo>
                    <a:pt x="1950720" y="353060"/>
                  </a:lnTo>
                  <a:lnTo>
                    <a:pt x="684530" y="1007110"/>
                  </a:lnTo>
                  <a:lnTo>
                    <a:pt x="0" y="1860550"/>
                  </a:lnTo>
                  <a:lnTo>
                    <a:pt x="0" y="2571750"/>
                  </a:lnTo>
                  <a:lnTo>
                    <a:pt x="0" y="2783840"/>
                  </a:lnTo>
                  <a:lnTo>
                    <a:pt x="0" y="6350000"/>
                  </a:lnTo>
                  <a:lnTo>
                    <a:pt x="8999220" y="6350000"/>
                  </a:lnTo>
                  <a:lnTo>
                    <a:pt x="8999220" y="2783840"/>
                  </a:lnTo>
                  <a:lnTo>
                    <a:pt x="8999220" y="2571750"/>
                  </a:lnTo>
                  <a:lnTo>
                    <a:pt x="8999220" y="1860550"/>
                  </a:lnTo>
                  <a:lnTo>
                    <a:pt x="8314690" y="1007110"/>
                  </a:lnTo>
                  <a:close/>
                </a:path>
              </a:pathLst>
            </a:custGeom>
            <a:blipFill>
              <a:blip r:embed="rId2"/>
              <a:stretch>
                <a:fillRect l="-4156" t="0" r="0" b="-8548"/>
              </a:stretch>
            </a:blipFill>
          </p:spPr>
        </p:sp>
      </p:grpSp>
      <p:grpSp>
        <p:nvGrpSpPr>
          <p:cNvPr name="Group 5" id="5"/>
          <p:cNvGrpSpPr>
            <a:grpSpLocks noChangeAspect="true"/>
          </p:cNvGrpSpPr>
          <p:nvPr/>
        </p:nvGrpSpPr>
        <p:grpSpPr>
          <a:xfrm rot="0">
            <a:off x="11938135" y="4120555"/>
            <a:ext cx="8764612" cy="6184457"/>
            <a:chOff x="0" y="0"/>
            <a:chExt cx="8999220" cy="6350000"/>
          </a:xfrm>
        </p:grpSpPr>
        <p:sp>
          <p:nvSpPr>
            <p:cNvPr name="Freeform 6" id="6"/>
            <p:cNvSpPr/>
            <p:nvPr/>
          </p:nvSpPr>
          <p:spPr>
            <a:xfrm flipH="false" flipV="false" rot="0">
              <a:off x="0" y="0"/>
              <a:ext cx="8999220" cy="6350000"/>
            </a:xfrm>
            <a:custGeom>
              <a:avLst/>
              <a:gdLst/>
              <a:ahLst/>
              <a:cxnLst/>
              <a:rect r="r" b="b" t="t" l="l"/>
              <a:pathLst>
                <a:path h="6350000" w="8999220">
                  <a:moveTo>
                    <a:pt x="8314690" y="1007110"/>
                  </a:moveTo>
                  <a:lnTo>
                    <a:pt x="7048500" y="353060"/>
                  </a:lnTo>
                  <a:lnTo>
                    <a:pt x="5394960" y="0"/>
                  </a:lnTo>
                  <a:lnTo>
                    <a:pt x="3604260" y="0"/>
                  </a:lnTo>
                  <a:lnTo>
                    <a:pt x="1950720" y="353060"/>
                  </a:lnTo>
                  <a:lnTo>
                    <a:pt x="684530" y="1007110"/>
                  </a:lnTo>
                  <a:lnTo>
                    <a:pt x="0" y="1860550"/>
                  </a:lnTo>
                  <a:lnTo>
                    <a:pt x="0" y="2571750"/>
                  </a:lnTo>
                  <a:lnTo>
                    <a:pt x="0" y="2783840"/>
                  </a:lnTo>
                  <a:lnTo>
                    <a:pt x="0" y="6350000"/>
                  </a:lnTo>
                  <a:lnTo>
                    <a:pt x="8999220" y="6350000"/>
                  </a:lnTo>
                  <a:lnTo>
                    <a:pt x="8999220" y="2783840"/>
                  </a:lnTo>
                  <a:lnTo>
                    <a:pt x="8999220" y="2571750"/>
                  </a:lnTo>
                  <a:lnTo>
                    <a:pt x="8999220" y="1860550"/>
                  </a:lnTo>
                  <a:lnTo>
                    <a:pt x="8314690" y="1007110"/>
                  </a:lnTo>
                  <a:close/>
                </a:path>
              </a:pathLst>
            </a:custGeom>
            <a:blipFill>
              <a:blip r:embed="rId3"/>
              <a:stretch>
                <a:fillRect l="0" t="-2694" r="0" b="-2694"/>
              </a:stretch>
            </a:blipFill>
          </p:spPr>
        </p:sp>
      </p:grpSp>
      <p:grpSp>
        <p:nvGrpSpPr>
          <p:cNvPr name="Group 7" id="7"/>
          <p:cNvGrpSpPr>
            <a:grpSpLocks noChangeAspect="true"/>
          </p:cNvGrpSpPr>
          <p:nvPr/>
        </p:nvGrpSpPr>
        <p:grpSpPr>
          <a:xfrm rot="0">
            <a:off x="-5595852" y="4102543"/>
            <a:ext cx="8764612" cy="6184457"/>
            <a:chOff x="0" y="0"/>
            <a:chExt cx="8999220" cy="6350000"/>
          </a:xfrm>
        </p:grpSpPr>
        <p:sp>
          <p:nvSpPr>
            <p:cNvPr name="Freeform 8" id="8"/>
            <p:cNvSpPr/>
            <p:nvPr/>
          </p:nvSpPr>
          <p:spPr>
            <a:xfrm flipH="false" flipV="false" rot="0">
              <a:off x="0" y="0"/>
              <a:ext cx="8999220" cy="6350000"/>
            </a:xfrm>
            <a:custGeom>
              <a:avLst/>
              <a:gdLst/>
              <a:ahLst/>
              <a:cxnLst/>
              <a:rect r="r" b="b" t="t" l="l"/>
              <a:pathLst>
                <a:path h="6350000" w="8999220">
                  <a:moveTo>
                    <a:pt x="8314690" y="1007110"/>
                  </a:moveTo>
                  <a:lnTo>
                    <a:pt x="7048500" y="353060"/>
                  </a:lnTo>
                  <a:lnTo>
                    <a:pt x="5394960" y="0"/>
                  </a:lnTo>
                  <a:lnTo>
                    <a:pt x="3604260" y="0"/>
                  </a:lnTo>
                  <a:lnTo>
                    <a:pt x="1950720" y="353060"/>
                  </a:lnTo>
                  <a:lnTo>
                    <a:pt x="684530" y="1007110"/>
                  </a:lnTo>
                  <a:lnTo>
                    <a:pt x="0" y="1860550"/>
                  </a:lnTo>
                  <a:lnTo>
                    <a:pt x="0" y="2571750"/>
                  </a:lnTo>
                  <a:lnTo>
                    <a:pt x="0" y="2783840"/>
                  </a:lnTo>
                  <a:lnTo>
                    <a:pt x="0" y="6350000"/>
                  </a:lnTo>
                  <a:lnTo>
                    <a:pt x="8999220" y="6350000"/>
                  </a:lnTo>
                  <a:lnTo>
                    <a:pt x="8999220" y="2783840"/>
                  </a:lnTo>
                  <a:lnTo>
                    <a:pt x="8999220" y="2571750"/>
                  </a:lnTo>
                  <a:lnTo>
                    <a:pt x="8999220" y="1860550"/>
                  </a:lnTo>
                  <a:lnTo>
                    <a:pt x="8314690" y="1007110"/>
                  </a:lnTo>
                  <a:close/>
                </a:path>
              </a:pathLst>
            </a:custGeom>
            <a:blipFill>
              <a:blip r:embed="rId4"/>
              <a:stretch>
                <a:fillRect l="0" t="-2565" r="0" b="-2565"/>
              </a:stretch>
            </a:blipFill>
          </p:spPr>
        </p:sp>
      </p:grpSp>
      <p:sp>
        <p:nvSpPr>
          <p:cNvPr name="AutoShape 9" id="9"/>
          <p:cNvSpPr/>
          <p:nvPr/>
        </p:nvSpPr>
        <p:spPr>
          <a:xfrm rot="5400000">
            <a:off x="6799398" y="5138738"/>
            <a:ext cx="10287000" cy="0"/>
          </a:xfrm>
          <a:prstGeom prst="line">
            <a:avLst/>
          </a:prstGeom>
          <a:ln cap="flat" w="9525">
            <a:solidFill>
              <a:srgbClr val="23725A"/>
            </a:solidFill>
            <a:prstDash val="solid"/>
            <a:headEnd type="none" len="sm" w="sm"/>
            <a:tailEnd type="none" len="sm" w="sm"/>
          </a:ln>
        </p:spPr>
      </p:sp>
      <p:sp>
        <p:nvSpPr>
          <p:cNvPr name="AutoShape 10" id="10"/>
          <p:cNvSpPr/>
          <p:nvPr/>
        </p:nvSpPr>
        <p:spPr>
          <a:xfrm rot="5400000">
            <a:off x="-215159" y="7447325"/>
            <a:ext cx="6767840" cy="0"/>
          </a:xfrm>
          <a:prstGeom prst="line">
            <a:avLst/>
          </a:prstGeom>
          <a:ln cap="flat" w="9525">
            <a:solidFill>
              <a:srgbClr val="23725A"/>
            </a:solidFill>
            <a:prstDash val="solid"/>
            <a:headEnd type="none" len="sm" w="sm"/>
            <a:tailEnd type="none" len="sm" w="sm"/>
          </a:ln>
        </p:spPr>
      </p:sp>
      <p:sp>
        <p:nvSpPr>
          <p:cNvPr name="AutoShape 11" id="11"/>
          <p:cNvSpPr/>
          <p:nvPr/>
        </p:nvSpPr>
        <p:spPr>
          <a:xfrm rot="0">
            <a:off x="0" y="4072930"/>
            <a:ext cx="18288000" cy="0"/>
          </a:xfrm>
          <a:prstGeom prst="line">
            <a:avLst/>
          </a:prstGeom>
          <a:ln cap="flat" w="9525">
            <a:solidFill>
              <a:srgbClr val="23725A"/>
            </a:solidFill>
            <a:prstDash val="solid"/>
            <a:headEnd type="none" len="sm" w="sm"/>
            <a:tailEnd type="none" len="sm" w="sm"/>
          </a:ln>
        </p:spPr>
      </p:sp>
      <p:sp>
        <p:nvSpPr>
          <p:cNvPr name="TextBox 12" id="12"/>
          <p:cNvSpPr txBox="true"/>
          <p:nvPr/>
        </p:nvSpPr>
        <p:spPr>
          <a:xfrm rot="0">
            <a:off x="1057857" y="669925"/>
            <a:ext cx="9124293"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13" id="13"/>
          <p:cNvSpPr txBox="true"/>
          <p:nvPr/>
        </p:nvSpPr>
        <p:spPr>
          <a:xfrm rot="0">
            <a:off x="1057275" y="1659338"/>
            <a:ext cx="7731725" cy="537845"/>
          </a:xfrm>
          <a:prstGeom prst="rect">
            <a:avLst/>
          </a:prstGeom>
        </p:spPr>
        <p:txBody>
          <a:bodyPr anchor="t" rtlCol="false" tIns="0" lIns="0" bIns="0" rIns="0">
            <a:spAutoFit/>
          </a:bodyPr>
          <a:lstStyle/>
          <a:p>
            <a:pPr>
              <a:lnSpc>
                <a:spcPts val="4480"/>
              </a:lnSpc>
            </a:pPr>
            <a:r>
              <a:rPr lang="en-US" sz="3200" spc="960">
                <a:solidFill>
                  <a:srgbClr val="2F3134"/>
                </a:solidFill>
                <a:latin typeface="Chivo"/>
              </a:rPr>
              <a:t>STAY</a:t>
            </a:r>
          </a:p>
        </p:txBody>
      </p:sp>
      <p:sp>
        <p:nvSpPr>
          <p:cNvPr name="TextBox 14" id="14"/>
          <p:cNvSpPr txBox="true"/>
          <p:nvPr/>
        </p:nvSpPr>
        <p:spPr>
          <a:xfrm rot="0">
            <a:off x="13047798" y="1505613"/>
            <a:ext cx="4278177" cy="1593850"/>
          </a:xfrm>
          <a:prstGeom prst="rect">
            <a:avLst/>
          </a:prstGeom>
        </p:spPr>
        <p:txBody>
          <a:bodyPr anchor="t" rtlCol="false" tIns="0" lIns="0" bIns="0" rIns="0">
            <a:spAutoFit/>
          </a:bodyPr>
          <a:lstStyle/>
          <a:p>
            <a:pPr algn="ctr">
              <a:lnSpc>
                <a:spcPts val="3200"/>
              </a:lnSpc>
            </a:pPr>
            <a:r>
              <a:rPr lang="en-US" sz="2000" spc="160">
                <a:solidFill>
                  <a:srgbClr val="2F3134"/>
                </a:solidFill>
                <a:latin typeface="Chivo"/>
              </a:rPr>
              <a:t>www.latpersonaltraining.com</a:t>
            </a:r>
          </a:p>
          <a:p>
            <a:pPr algn="ctr">
              <a:lnSpc>
                <a:spcPts val="3200"/>
              </a:lnSpc>
            </a:pPr>
            <a:r>
              <a:rPr lang="en-US" sz="2000" spc="160">
                <a:solidFill>
                  <a:srgbClr val="2F3134"/>
                </a:solidFill>
                <a:latin typeface="Chivo"/>
              </a:rPr>
              <a:t>LAT Wellness Studio</a:t>
            </a:r>
          </a:p>
          <a:p>
            <a:pPr algn="ctr">
              <a:lnSpc>
                <a:spcPts val="3200"/>
              </a:lnSpc>
            </a:pPr>
            <a:r>
              <a:rPr lang="en-US" sz="2000" spc="160">
                <a:solidFill>
                  <a:srgbClr val="2F3134"/>
                </a:solidFill>
                <a:latin typeface="Chivo"/>
              </a:rPr>
              <a:t>252-702-1749</a:t>
            </a:r>
          </a:p>
          <a:p>
            <a:pPr algn="ctr">
              <a:lnSpc>
                <a:spcPts val="3200"/>
              </a:lnSpc>
            </a:pPr>
            <a:r>
              <a:rPr lang="en-US" sz="2000" spc="160">
                <a:solidFill>
                  <a:srgbClr val="2F3134"/>
                </a:solidFill>
                <a:latin typeface="Chivo"/>
              </a:rPr>
              <a:t>laurieanntraining@gmail.com</a:t>
            </a:r>
          </a:p>
        </p:txBody>
      </p:sp>
      <p:grpSp>
        <p:nvGrpSpPr>
          <p:cNvPr name="Group 15" id="15"/>
          <p:cNvGrpSpPr>
            <a:grpSpLocks noChangeAspect="true"/>
          </p:cNvGrpSpPr>
          <p:nvPr/>
        </p:nvGrpSpPr>
        <p:grpSpPr>
          <a:xfrm rot="0">
            <a:off x="14977209" y="868363"/>
            <a:ext cx="419356" cy="418599"/>
            <a:chOff x="0" y="0"/>
            <a:chExt cx="6338570" cy="6327140"/>
          </a:xfrm>
        </p:grpSpPr>
        <p:sp>
          <p:nvSpPr>
            <p:cNvPr name="Freeform 16" id="16"/>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2F3134"/>
            </a:solidFill>
            <a:ln w="12700">
              <a:solidFill>
                <a:srgbClr val="000000"/>
              </a:solidFill>
            </a:ln>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flipH="true" flipV="true">
            <a:off x="4251246" y="1916028"/>
            <a:ext cx="14036756" cy="0"/>
          </a:xfrm>
          <a:prstGeom prst="line">
            <a:avLst/>
          </a:prstGeom>
          <a:ln cap="flat" w="9525">
            <a:solidFill>
              <a:srgbClr val="23725A"/>
            </a:solidFill>
            <a:prstDash val="solid"/>
            <a:headEnd type="none" len="sm" w="sm"/>
            <a:tailEnd type="none" len="sm" w="sm"/>
          </a:ln>
        </p:spPr>
      </p:sp>
      <p:sp>
        <p:nvSpPr>
          <p:cNvPr name="AutoShape 4" id="4"/>
          <p:cNvSpPr/>
          <p:nvPr/>
        </p:nvSpPr>
        <p:spPr>
          <a:xfrm flipH="true">
            <a:off x="4241721" y="6989693"/>
            <a:ext cx="14046279" cy="0"/>
          </a:xfrm>
          <a:prstGeom prst="line">
            <a:avLst/>
          </a:prstGeom>
          <a:ln cap="flat" w="9525">
            <a:solidFill>
              <a:srgbClr val="23725A"/>
            </a:solidFill>
            <a:prstDash val="solid"/>
            <a:headEnd type="none" len="sm" w="sm"/>
            <a:tailEnd type="none" len="sm" w="sm"/>
          </a:ln>
        </p:spPr>
      </p:sp>
      <p:sp>
        <p:nvSpPr>
          <p:cNvPr name="AutoShape 5" id="5"/>
          <p:cNvSpPr/>
          <p:nvPr/>
        </p:nvSpPr>
        <p:spPr>
          <a:xfrm>
            <a:off x="4246483" y="-465490"/>
            <a:ext cx="0" cy="10287000"/>
          </a:xfrm>
          <a:prstGeom prst="line">
            <a:avLst/>
          </a:prstGeom>
          <a:ln cap="flat" w="9525">
            <a:solidFill>
              <a:srgbClr val="23725A"/>
            </a:solidFill>
            <a:prstDash val="solid"/>
            <a:headEnd type="none" len="sm" w="sm"/>
            <a:tailEnd type="none" len="sm" w="sm"/>
          </a:ln>
        </p:spPr>
      </p:sp>
      <p:sp>
        <p:nvSpPr>
          <p:cNvPr name="Freeform 6" id="6"/>
          <p:cNvSpPr/>
          <p:nvPr/>
        </p:nvSpPr>
        <p:spPr>
          <a:xfrm flipH="false" flipV="false" rot="0">
            <a:off x="0" y="974050"/>
            <a:ext cx="6259390" cy="7407920"/>
          </a:xfrm>
          <a:custGeom>
            <a:avLst/>
            <a:gdLst/>
            <a:ahLst/>
            <a:cxnLst/>
            <a:rect r="r" b="b" t="t" l="l"/>
            <a:pathLst>
              <a:path h="7407920" w="6259390">
                <a:moveTo>
                  <a:pt x="0" y="0"/>
                </a:moveTo>
                <a:lnTo>
                  <a:pt x="6259390" y="0"/>
                </a:lnTo>
                <a:lnTo>
                  <a:pt x="6259390" y="7407920"/>
                </a:lnTo>
                <a:lnTo>
                  <a:pt x="0" y="7407920"/>
                </a:lnTo>
                <a:lnTo>
                  <a:pt x="0" y="0"/>
                </a:lnTo>
                <a:close/>
              </a:path>
            </a:pathLst>
          </a:custGeom>
          <a:blipFill>
            <a:blip r:embed="rId4"/>
            <a:stretch>
              <a:fillRect l="-47386" t="0" r="-7716" b="-12211"/>
            </a:stretch>
          </a:blipFill>
        </p:spPr>
      </p:sp>
      <p:sp>
        <p:nvSpPr>
          <p:cNvPr name="TextBox 7" id="7"/>
          <p:cNvSpPr txBox="true"/>
          <p:nvPr/>
        </p:nvSpPr>
        <p:spPr>
          <a:xfrm rot="0">
            <a:off x="4420767" y="766087"/>
            <a:ext cx="7059279"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8" id="8"/>
          <p:cNvSpPr txBox="true"/>
          <p:nvPr/>
        </p:nvSpPr>
        <p:spPr>
          <a:xfrm rot="0">
            <a:off x="4572000" y="8829645"/>
            <a:ext cx="9144000" cy="886461"/>
          </a:xfrm>
          <a:prstGeom prst="rect">
            <a:avLst/>
          </a:prstGeom>
        </p:spPr>
        <p:txBody>
          <a:bodyPr anchor="t" rtlCol="false" tIns="0" lIns="0" bIns="0" rIns="0">
            <a:spAutoFit/>
          </a:bodyPr>
          <a:lstStyle/>
          <a:p>
            <a:pPr>
              <a:lnSpc>
                <a:spcPts val="6160"/>
              </a:lnSpc>
            </a:pPr>
            <a:r>
              <a:rPr lang="en-US" sz="7700">
                <a:solidFill>
                  <a:srgbClr val="2F3134"/>
                </a:solidFill>
                <a:latin typeface="Chivo Medium"/>
              </a:rPr>
              <a:t>NEUROPLASTICITY</a:t>
            </a:r>
          </a:p>
        </p:txBody>
      </p:sp>
      <p:sp>
        <p:nvSpPr>
          <p:cNvPr name="TextBox 9" id="9"/>
          <p:cNvSpPr txBox="true"/>
          <p:nvPr/>
        </p:nvSpPr>
        <p:spPr>
          <a:xfrm rot="0">
            <a:off x="4692275" y="7727880"/>
            <a:ext cx="6206085" cy="537845"/>
          </a:xfrm>
          <a:prstGeom prst="rect">
            <a:avLst/>
          </a:prstGeom>
        </p:spPr>
        <p:txBody>
          <a:bodyPr anchor="t" rtlCol="false" tIns="0" lIns="0" bIns="0" rIns="0">
            <a:spAutoFit/>
          </a:bodyPr>
          <a:lstStyle/>
          <a:p>
            <a:pPr>
              <a:lnSpc>
                <a:spcPts val="4480"/>
              </a:lnSpc>
            </a:pPr>
            <a:r>
              <a:rPr lang="en-US" sz="3200" spc="960">
                <a:solidFill>
                  <a:srgbClr val="2F3134"/>
                </a:solidFill>
                <a:latin typeface="Chivo Medium"/>
              </a:rPr>
              <a:t>WHAT IS </a:t>
            </a:r>
          </a:p>
        </p:txBody>
      </p:sp>
      <p:sp>
        <p:nvSpPr>
          <p:cNvPr name="TextBox 10" id="10"/>
          <p:cNvSpPr txBox="true"/>
          <p:nvPr/>
        </p:nvSpPr>
        <p:spPr>
          <a:xfrm rot="0">
            <a:off x="4420767" y="2426020"/>
            <a:ext cx="13726320" cy="4169033"/>
          </a:xfrm>
          <a:prstGeom prst="rect">
            <a:avLst/>
          </a:prstGeom>
        </p:spPr>
        <p:txBody>
          <a:bodyPr anchor="t" rtlCol="false" tIns="0" lIns="0" bIns="0" rIns="0">
            <a:spAutoFit/>
          </a:bodyPr>
          <a:lstStyle/>
          <a:p>
            <a:pPr algn="ctr">
              <a:lnSpc>
                <a:spcPts val="4716"/>
              </a:lnSpc>
            </a:pPr>
            <a:r>
              <a:rPr lang="en-US" sz="3368">
                <a:solidFill>
                  <a:srgbClr val="2F3134"/>
                </a:solidFill>
                <a:latin typeface="Chivo"/>
              </a:rPr>
              <a:t>“’Neuroplasticity, also known as neural plasticity or brain plasticity, is a process that involves adaptive structural and functional changes to the brain. It is defined as the ability of the nervous system to change its activity in response to intrinsic or extrinsic stimuli by reorganizing its structure, functions, or connections after injuries, such as a stroke or traumatic brain injury (TBI)’ and even emotionally traumatic events.”</a:t>
            </a:r>
          </a:p>
        </p:txBody>
      </p:sp>
      <p:sp>
        <p:nvSpPr>
          <p:cNvPr name="TextBox 11" id="11"/>
          <p:cNvSpPr txBox="true"/>
          <p:nvPr/>
        </p:nvSpPr>
        <p:spPr>
          <a:xfrm rot="0">
            <a:off x="13204031" y="6716008"/>
            <a:ext cx="6055584" cy="273685"/>
          </a:xfrm>
          <a:prstGeom prst="rect">
            <a:avLst/>
          </a:prstGeom>
        </p:spPr>
        <p:txBody>
          <a:bodyPr anchor="t" rtlCol="false" tIns="0" lIns="0" bIns="0" rIns="0">
            <a:spAutoFit/>
          </a:bodyPr>
          <a:lstStyle/>
          <a:p>
            <a:pPr algn="ctr">
              <a:lnSpc>
                <a:spcPts val="2239"/>
              </a:lnSpc>
            </a:pPr>
            <a:r>
              <a:rPr lang="en-US" sz="1599">
                <a:solidFill>
                  <a:srgbClr val="2F3134"/>
                </a:solidFill>
                <a:latin typeface="Chivo"/>
              </a:rPr>
              <a:t>NIH, National Library of Medicine</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409433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399999">
            <a:off x="5097410" y="5081939"/>
            <a:ext cx="10400597"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10285802" y="1764906"/>
            <a:ext cx="8021248" cy="0"/>
          </a:xfrm>
          <a:prstGeom prst="line">
            <a:avLst/>
          </a:prstGeom>
          <a:ln cap="flat" w="9525">
            <a:solidFill>
              <a:srgbClr val="23725A"/>
            </a:solidFill>
            <a:prstDash val="solid"/>
            <a:headEnd type="none" len="sm" w="sm"/>
            <a:tailEnd type="none" len="sm" w="sm"/>
          </a:ln>
        </p:spPr>
      </p:sp>
      <p:sp>
        <p:nvSpPr>
          <p:cNvPr name="AutoShape 5" id="5"/>
          <p:cNvSpPr/>
          <p:nvPr/>
        </p:nvSpPr>
        <p:spPr>
          <a:xfrm rot="-10800000">
            <a:off x="0" y="4449686"/>
            <a:ext cx="10309615" cy="0"/>
          </a:xfrm>
          <a:prstGeom prst="line">
            <a:avLst/>
          </a:prstGeom>
          <a:ln cap="flat" w="9525">
            <a:solidFill>
              <a:srgbClr val="23725A"/>
            </a:solidFill>
            <a:prstDash val="solid"/>
            <a:headEnd type="none" len="sm" w="sm"/>
            <a:tailEnd type="none" len="sm" w="sm"/>
          </a:ln>
        </p:spPr>
      </p:sp>
      <p:grpSp>
        <p:nvGrpSpPr>
          <p:cNvPr name="Group 6" id="6"/>
          <p:cNvGrpSpPr>
            <a:grpSpLocks noChangeAspect="true"/>
          </p:cNvGrpSpPr>
          <p:nvPr/>
        </p:nvGrpSpPr>
        <p:grpSpPr>
          <a:xfrm rot="0">
            <a:off x="-108432" y="4929741"/>
            <a:ext cx="10295327" cy="5020152"/>
            <a:chOff x="0" y="0"/>
            <a:chExt cx="13022580" cy="6350000"/>
          </a:xfrm>
        </p:grpSpPr>
        <p:sp>
          <p:nvSpPr>
            <p:cNvPr name="Freeform 7" id="7"/>
            <p:cNvSpPr/>
            <p:nvPr/>
          </p:nvSpPr>
          <p:spPr>
            <a:xfrm flipH="false" flipV="false" rot="0">
              <a:off x="0" y="0"/>
              <a:ext cx="13022580" cy="6350000"/>
            </a:xfrm>
            <a:custGeom>
              <a:avLst/>
              <a:gdLst/>
              <a:ahLst/>
              <a:cxnLst/>
              <a:rect r="r" b="b" t="t" l="l"/>
              <a:pathLst>
                <a:path h="6350000" w="13022580">
                  <a:moveTo>
                    <a:pt x="12594590" y="1376680"/>
                  </a:moveTo>
                  <a:lnTo>
                    <a:pt x="11804650" y="483870"/>
                  </a:lnTo>
                  <a:lnTo>
                    <a:pt x="10773410" y="0"/>
                  </a:lnTo>
                  <a:lnTo>
                    <a:pt x="9912350" y="0"/>
                  </a:lnTo>
                  <a:lnTo>
                    <a:pt x="9655810" y="0"/>
                  </a:lnTo>
                  <a:lnTo>
                    <a:pt x="7680960" y="0"/>
                  </a:lnTo>
                  <a:lnTo>
                    <a:pt x="5341620" y="0"/>
                  </a:lnTo>
                  <a:lnTo>
                    <a:pt x="3366770" y="0"/>
                  </a:lnTo>
                  <a:lnTo>
                    <a:pt x="3110230" y="0"/>
                  </a:lnTo>
                  <a:lnTo>
                    <a:pt x="2250440" y="0"/>
                  </a:lnTo>
                  <a:lnTo>
                    <a:pt x="1217930" y="483870"/>
                  </a:lnTo>
                  <a:lnTo>
                    <a:pt x="427990" y="1376680"/>
                  </a:lnTo>
                  <a:lnTo>
                    <a:pt x="0" y="2543810"/>
                  </a:lnTo>
                  <a:lnTo>
                    <a:pt x="0" y="3806190"/>
                  </a:lnTo>
                  <a:lnTo>
                    <a:pt x="427990" y="4973320"/>
                  </a:lnTo>
                  <a:lnTo>
                    <a:pt x="1217930" y="5866130"/>
                  </a:lnTo>
                  <a:lnTo>
                    <a:pt x="2250440" y="6350000"/>
                  </a:lnTo>
                  <a:lnTo>
                    <a:pt x="3110230" y="6350000"/>
                  </a:lnTo>
                  <a:lnTo>
                    <a:pt x="3366770" y="6350000"/>
                  </a:lnTo>
                  <a:lnTo>
                    <a:pt x="5341620" y="6350000"/>
                  </a:lnTo>
                  <a:lnTo>
                    <a:pt x="5341620" y="6350000"/>
                  </a:lnTo>
                  <a:lnTo>
                    <a:pt x="9655811" y="6350000"/>
                  </a:lnTo>
                  <a:lnTo>
                    <a:pt x="9912351" y="6350000"/>
                  </a:lnTo>
                  <a:lnTo>
                    <a:pt x="10773411" y="6350000"/>
                  </a:lnTo>
                  <a:lnTo>
                    <a:pt x="11804651" y="5866130"/>
                  </a:lnTo>
                  <a:lnTo>
                    <a:pt x="12594591" y="4973320"/>
                  </a:lnTo>
                  <a:lnTo>
                    <a:pt x="13022580" y="3806191"/>
                  </a:lnTo>
                  <a:lnTo>
                    <a:pt x="13022580" y="2543811"/>
                  </a:lnTo>
                  <a:lnTo>
                    <a:pt x="12594590" y="1376680"/>
                  </a:lnTo>
                  <a:close/>
                </a:path>
              </a:pathLst>
            </a:custGeom>
            <a:blipFill>
              <a:blip r:embed="rId4"/>
              <a:stretch>
                <a:fillRect l="0" t="-26904" r="0" b="-26904"/>
              </a:stretch>
            </a:blipFill>
          </p:spPr>
        </p:sp>
      </p:grpSp>
      <p:sp>
        <p:nvSpPr>
          <p:cNvPr name="AutoShape 8" id="8"/>
          <p:cNvSpPr/>
          <p:nvPr/>
        </p:nvSpPr>
        <p:spPr>
          <a:xfrm rot="-10800000">
            <a:off x="10309615" y="7958053"/>
            <a:ext cx="7978385" cy="0"/>
          </a:xfrm>
          <a:prstGeom prst="line">
            <a:avLst/>
          </a:prstGeom>
          <a:ln cap="flat" w="9525">
            <a:solidFill>
              <a:srgbClr val="23725A"/>
            </a:solidFill>
            <a:prstDash val="solid"/>
            <a:headEnd type="none" len="sm" w="sm"/>
            <a:tailEnd type="none" len="sm" w="sm"/>
          </a:ln>
        </p:spPr>
      </p:sp>
      <p:grpSp>
        <p:nvGrpSpPr>
          <p:cNvPr name="Group 9" id="9"/>
          <p:cNvGrpSpPr>
            <a:grpSpLocks noChangeAspect="true"/>
          </p:cNvGrpSpPr>
          <p:nvPr/>
        </p:nvGrpSpPr>
        <p:grpSpPr>
          <a:xfrm rot="0">
            <a:off x="14086748" y="3722859"/>
            <a:ext cx="419356" cy="418599"/>
            <a:chOff x="0" y="0"/>
            <a:chExt cx="6338570" cy="6327140"/>
          </a:xfrm>
        </p:grpSpPr>
        <p:sp>
          <p:nvSpPr>
            <p:cNvPr name="Freeform 10" id="10"/>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2F3134"/>
            </a:solidFill>
            <a:ln w="12700">
              <a:solidFill>
                <a:srgbClr val="000000"/>
              </a:solidFill>
            </a:ln>
          </p:spPr>
        </p:sp>
      </p:grpSp>
      <p:sp>
        <p:nvSpPr>
          <p:cNvPr name="TextBox 11" id="11"/>
          <p:cNvSpPr txBox="true"/>
          <p:nvPr/>
        </p:nvSpPr>
        <p:spPr>
          <a:xfrm rot="0">
            <a:off x="1028700" y="669925"/>
            <a:ext cx="8209536"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 </a:t>
            </a:r>
          </a:p>
        </p:txBody>
      </p:sp>
      <p:sp>
        <p:nvSpPr>
          <p:cNvPr name="TextBox 12" id="12"/>
          <p:cNvSpPr txBox="true"/>
          <p:nvPr/>
        </p:nvSpPr>
        <p:spPr>
          <a:xfrm rot="0">
            <a:off x="10770940" y="4622084"/>
            <a:ext cx="7055736" cy="3115945"/>
          </a:xfrm>
          <a:prstGeom prst="rect">
            <a:avLst/>
          </a:prstGeom>
        </p:spPr>
        <p:txBody>
          <a:bodyPr anchor="t" rtlCol="false" tIns="0" lIns="0" bIns="0" rIns="0">
            <a:spAutoFit/>
          </a:bodyPr>
          <a:lstStyle/>
          <a:p>
            <a:pPr algn="ctr">
              <a:lnSpc>
                <a:spcPts val="3079"/>
              </a:lnSpc>
            </a:pPr>
            <a:r>
              <a:rPr lang="en-US" sz="2199" spc="109">
                <a:solidFill>
                  <a:srgbClr val="2F3134"/>
                </a:solidFill>
                <a:latin typeface="Chivo"/>
              </a:rPr>
              <a:t>Current research has proven that through certain activities and treatments, the adult brain is able to continue growing and shifting pathways to various parts of the brain. This can decrease risks of brain deteriorating diseases from TBI/Stroke, cure or decrease effects of anxiety/depression, and optimize memory retention.</a:t>
            </a:r>
          </a:p>
        </p:txBody>
      </p:sp>
      <p:sp>
        <p:nvSpPr>
          <p:cNvPr name="TextBox 13" id="13"/>
          <p:cNvSpPr txBox="true"/>
          <p:nvPr/>
        </p:nvSpPr>
        <p:spPr>
          <a:xfrm rot="0">
            <a:off x="11350221" y="2744393"/>
            <a:ext cx="5892410" cy="450215"/>
          </a:xfrm>
          <a:prstGeom prst="rect">
            <a:avLst/>
          </a:prstGeom>
        </p:spPr>
        <p:txBody>
          <a:bodyPr anchor="t" rtlCol="false" tIns="0" lIns="0" bIns="0" rIns="0">
            <a:spAutoFit/>
          </a:bodyPr>
          <a:lstStyle/>
          <a:p>
            <a:pPr algn="ctr">
              <a:lnSpc>
                <a:spcPts val="3520"/>
              </a:lnSpc>
            </a:pPr>
            <a:r>
              <a:rPr lang="en-US" sz="3200">
                <a:solidFill>
                  <a:srgbClr val="2F3134"/>
                </a:solidFill>
                <a:latin typeface="Chivo"/>
              </a:rPr>
              <a:t>The benefits are astounding.</a:t>
            </a:r>
          </a:p>
        </p:txBody>
      </p:sp>
      <p:sp>
        <p:nvSpPr>
          <p:cNvPr name="TextBox 14" id="14"/>
          <p:cNvSpPr txBox="true"/>
          <p:nvPr/>
        </p:nvSpPr>
        <p:spPr>
          <a:xfrm rot="0">
            <a:off x="934464" y="1860791"/>
            <a:ext cx="8209536" cy="1938655"/>
          </a:xfrm>
          <a:prstGeom prst="rect">
            <a:avLst/>
          </a:prstGeom>
        </p:spPr>
        <p:txBody>
          <a:bodyPr anchor="t" rtlCol="false" tIns="0" lIns="0" bIns="0" rIns="0">
            <a:spAutoFit/>
          </a:bodyPr>
          <a:lstStyle/>
          <a:p>
            <a:pPr algn="ctr">
              <a:lnSpc>
                <a:spcPts val="4879"/>
              </a:lnSpc>
            </a:pPr>
            <a:r>
              <a:rPr lang="en-US" sz="6099">
                <a:solidFill>
                  <a:srgbClr val="2F3134"/>
                </a:solidFill>
                <a:latin typeface="Chivo"/>
              </a:rPr>
              <a:t>WHY SHOULD WE UNDERSTAND NEUROPLASTICITY?</a:t>
            </a:r>
            <a:r>
              <a:rPr lang="en-US" sz="6099">
                <a:solidFill>
                  <a:srgbClr val="2F3134"/>
                </a:solidFill>
                <a:latin typeface="Chivo"/>
              </a:rPr>
              <a:t>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0828005" y="727075"/>
            <a:ext cx="404188" cy="301625"/>
          </a:xfrm>
          <a:custGeom>
            <a:avLst/>
            <a:gdLst/>
            <a:ahLst/>
            <a:cxnLst/>
            <a:rect r="r" b="b" t="t" l="l"/>
            <a:pathLst>
              <a:path h="301625" w="404188">
                <a:moveTo>
                  <a:pt x="0" y="0"/>
                </a:moveTo>
                <a:lnTo>
                  <a:pt x="404187" y="0"/>
                </a:lnTo>
                <a:lnTo>
                  <a:pt x="404187"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10800000">
            <a:off x="1323905" y="7136020"/>
            <a:ext cx="13304293" cy="0"/>
          </a:xfrm>
          <a:prstGeom prst="line">
            <a:avLst/>
          </a:prstGeom>
          <a:ln cap="rnd" w="9525">
            <a:solidFill>
              <a:srgbClr val="000000"/>
            </a:solidFill>
            <a:prstDash val="solid"/>
            <a:headEnd type="none" len="sm" w="sm"/>
            <a:tailEnd type="none" len="sm" w="sm"/>
          </a:ln>
        </p:spPr>
      </p:sp>
      <p:sp>
        <p:nvSpPr>
          <p:cNvPr name="AutoShape 4" id="4"/>
          <p:cNvSpPr/>
          <p:nvPr/>
        </p:nvSpPr>
        <p:spPr>
          <a:xfrm flipH="true" flipV="true">
            <a:off x="12304424" y="-25"/>
            <a:ext cx="59535" cy="4656885"/>
          </a:xfrm>
          <a:prstGeom prst="line">
            <a:avLst/>
          </a:prstGeom>
          <a:ln cap="flat" w="9525">
            <a:solidFill>
              <a:srgbClr val="23725A"/>
            </a:solidFill>
            <a:prstDash val="solid"/>
            <a:headEnd type="none" len="sm" w="sm"/>
            <a:tailEnd type="none" len="sm" w="sm"/>
          </a:ln>
        </p:spPr>
      </p:sp>
      <p:sp>
        <p:nvSpPr>
          <p:cNvPr name="AutoShape 5" id="5"/>
          <p:cNvSpPr/>
          <p:nvPr/>
        </p:nvSpPr>
        <p:spPr>
          <a:xfrm>
            <a:off x="10820054" y="4307789"/>
            <a:ext cx="7472709" cy="9514"/>
          </a:xfrm>
          <a:prstGeom prst="line">
            <a:avLst/>
          </a:prstGeom>
          <a:ln cap="flat" w="9525">
            <a:solidFill>
              <a:srgbClr val="23725A"/>
            </a:solidFill>
            <a:prstDash val="solid"/>
            <a:headEnd type="none" len="sm" w="sm"/>
            <a:tailEnd type="none" len="sm" w="sm"/>
          </a:ln>
        </p:spPr>
      </p:sp>
      <p:sp>
        <p:nvSpPr>
          <p:cNvPr name="AutoShape 6" id="6"/>
          <p:cNvSpPr/>
          <p:nvPr/>
        </p:nvSpPr>
        <p:spPr>
          <a:xfrm rot="0">
            <a:off x="-2381" y="9940479"/>
            <a:ext cx="18292762" cy="0"/>
          </a:xfrm>
          <a:prstGeom prst="line">
            <a:avLst/>
          </a:prstGeom>
          <a:ln cap="flat" w="9525">
            <a:solidFill>
              <a:srgbClr val="23725A"/>
            </a:solidFill>
            <a:prstDash val="solid"/>
            <a:headEnd type="none" len="sm" w="sm"/>
            <a:tailEnd type="none" len="sm" w="sm"/>
          </a:ln>
        </p:spPr>
      </p:sp>
      <p:grpSp>
        <p:nvGrpSpPr>
          <p:cNvPr name="Group 7" id="7"/>
          <p:cNvGrpSpPr/>
          <p:nvPr/>
        </p:nvGrpSpPr>
        <p:grpSpPr>
          <a:xfrm rot="-5400000">
            <a:off x="11912405" y="7088392"/>
            <a:ext cx="95257" cy="95257"/>
            <a:chOff x="0" y="0"/>
            <a:chExt cx="6350000" cy="6350000"/>
          </a:xfrm>
        </p:grpSpPr>
        <p:sp>
          <p:nvSpPr>
            <p:cNvPr name="Freeform 8" id="8"/>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9" id="9"/>
          <p:cNvGrpSpPr/>
          <p:nvPr/>
        </p:nvGrpSpPr>
        <p:grpSpPr>
          <a:xfrm rot="-5400000">
            <a:off x="6590363" y="7088392"/>
            <a:ext cx="95257" cy="95257"/>
            <a:chOff x="0" y="0"/>
            <a:chExt cx="6350000" cy="6350000"/>
          </a:xfrm>
        </p:grpSpPr>
        <p:sp>
          <p:nvSpPr>
            <p:cNvPr name="Freeform 10" id="10"/>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11" id="11"/>
          <p:cNvGrpSpPr/>
          <p:nvPr/>
        </p:nvGrpSpPr>
        <p:grpSpPr>
          <a:xfrm rot="-5400000">
            <a:off x="1268320" y="7088392"/>
            <a:ext cx="95257" cy="95257"/>
            <a:chOff x="0" y="0"/>
            <a:chExt cx="6350000" cy="6350000"/>
          </a:xfrm>
        </p:grpSpPr>
        <p:sp>
          <p:nvSpPr>
            <p:cNvPr name="Freeform 12" id="12"/>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AutoShape 13" id="13"/>
          <p:cNvSpPr/>
          <p:nvPr/>
        </p:nvSpPr>
        <p:spPr>
          <a:xfrm rot="5400000">
            <a:off x="13850355" y="6372465"/>
            <a:ext cx="1536636" cy="0"/>
          </a:xfrm>
          <a:prstGeom prst="line">
            <a:avLst/>
          </a:prstGeom>
          <a:ln cap="rnd" w="9525">
            <a:solidFill>
              <a:srgbClr val="000000"/>
            </a:solidFill>
            <a:prstDash val="solid"/>
            <a:headEnd type="none" len="sm" w="sm"/>
            <a:tailEnd type="none" len="sm" w="sm"/>
          </a:ln>
        </p:spPr>
      </p:sp>
      <p:sp>
        <p:nvSpPr>
          <p:cNvPr name="AutoShape 14" id="14"/>
          <p:cNvSpPr/>
          <p:nvPr/>
        </p:nvSpPr>
        <p:spPr>
          <a:xfrm rot="5400000">
            <a:off x="8528225" y="6372465"/>
            <a:ext cx="1536636" cy="0"/>
          </a:xfrm>
          <a:prstGeom prst="line">
            <a:avLst/>
          </a:prstGeom>
          <a:ln cap="rnd" w="9525">
            <a:solidFill>
              <a:srgbClr val="000000"/>
            </a:solidFill>
            <a:prstDash val="solid"/>
            <a:headEnd type="none" len="sm" w="sm"/>
            <a:tailEnd type="none" len="sm" w="sm"/>
          </a:ln>
        </p:spPr>
      </p:sp>
      <p:sp>
        <p:nvSpPr>
          <p:cNvPr name="AutoShape 15" id="15"/>
          <p:cNvSpPr/>
          <p:nvPr/>
        </p:nvSpPr>
        <p:spPr>
          <a:xfrm rot="5400000">
            <a:off x="3215620" y="6372465"/>
            <a:ext cx="1536636" cy="0"/>
          </a:xfrm>
          <a:prstGeom prst="line">
            <a:avLst/>
          </a:prstGeom>
          <a:ln cap="rnd" w="9525">
            <a:solidFill>
              <a:srgbClr val="000000"/>
            </a:solidFill>
            <a:prstDash val="solid"/>
            <a:headEnd type="none" len="sm" w="sm"/>
            <a:tailEnd type="none" len="sm" w="sm"/>
          </a:ln>
        </p:spPr>
      </p:sp>
      <p:grpSp>
        <p:nvGrpSpPr>
          <p:cNvPr name="Group 16" id="16"/>
          <p:cNvGrpSpPr/>
          <p:nvPr/>
        </p:nvGrpSpPr>
        <p:grpSpPr>
          <a:xfrm rot="-5400000">
            <a:off x="14573426" y="7088392"/>
            <a:ext cx="95257" cy="95257"/>
            <a:chOff x="0" y="0"/>
            <a:chExt cx="6350000" cy="6350000"/>
          </a:xfrm>
        </p:grpSpPr>
        <p:sp>
          <p:nvSpPr>
            <p:cNvPr name="Freeform 17" id="1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18" id="18"/>
          <p:cNvGrpSpPr/>
          <p:nvPr/>
        </p:nvGrpSpPr>
        <p:grpSpPr>
          <a:xfrm rot="-5400000">
            <a:off x="9251384" y="7088392"/>
            <a:ext cx="95257" cy="95257"/>
            <a:chOff x="0" y="0"/>
            <a:chExt cx="6350000" cy="6350000"/>
          </a:xfrm>
        </p:grpSpPr>
        <p:sp>
          <p:nvSpPr>
            <p:cNvPr name="Freeform 19" id="1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grpSp>
        <p:nvGrpSpPr>
          <p:cNvPr name="Group 20" id="20"/>
          <p:cNvGrpSpPr/>
          <p:nvPr/>
        </p:nvGrpSpPr>
        <p:grpSpPr>
          <a:xfrm rot="-5400000">
            <a:off x="3929341" y="7088392"/>
            <a:ext cx="95257" cy="95257"/>
            <a:chOff x="0" y="0"/>
            <a:chExt cx="6350000" cy="6350000"/>
          </a:xfrm>
        </p:grpSpPr>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000000"/>
            </a:solidFill>
          </p:spPr>
        </p:sp>
      </p:grpSp>
      <p:sp>
        <p:nvSpPr>
          <p:cNvPr name="AutoShape 22" id="22"/>
          <p:cNvSpPr/>
          <p:nvPr/>
        </p:nvSpPr>
        <p:spPr>
          <a:xfrm rot="5389617">
            <a:off x="11165382" y="7924473"/>
            <a:ext cx="1576913" cy="0"/>
          </a:xfrm>
          <a:prstGeom prst="line">
            <a:avLst/>
          </a:prstGeom>
          <a:ln cap="rnd" w="9525">
            <a:solidFill>
              <a:srgbClr val="000000"/>
            </a:solidFill>
            <a:prstDash val="solid"/>
            <a:headEnd type="none" len="sm" w="sm"/>
            <a:tailEnd type="none" len="sm" w="sm"/>
          </a:ln>
        </p:spPr>
      </p:sp>
      <p:sp>
        <p:nvSpPr>
          <p:cNvPr name="AutoShape 23" id="23"/>
          <p:cNvSpPr/>
          <p:nvPr/>
        </p:nvSpPr>
        <p:spPr>
          <a:xfrm rot="5389617">
            <a:off x="5852777" y="7924473"/>
            <a:ext cx="1576913" cy="0"/>
          </a:xfrm>
          <a:prstGeom prst="line">
            <a:avLst/>
          </a:prstGeom>
          <a:ln cap="rnd" w="9525">
            <a:solidFill>
              <a:srgbClr val="000000"/>
            </a:solidFill>
            <a:prstDash val="solid"/>
            <a:headEnd type="none" len="sm" w="sm"/>
            <a:tailEnd type="none" len="sm" w="sm"/>
          </a:ln>
        </p:spPr>
      </p:sp>
      <p:sp>
        <p:nvSpPr>
          <p:cNvPr name="AutoShape 24" id="24"/>
          <p:cNvSpPr/>
          <p:nvPr/>
        </p:nvSpPr>
        <p:spPr>
          <a:xfrm rot="5389617">
            <a:off x="528304" y="7924473"/>
            <a:ext cx="1576913" cy="0"/>
          </a:xfrm>
          <a:prstGeom prst="line">
            <a:avLst/>
          </a:prstGeom>
          <a:ln cap="rnd" w="9525">
            <a:solidFill>
              <a:srgbClr val="000000"/>
            </a:solidFill>
            <a:prstDash val="solid"/>
            <a:headEnd type="none" len="sm" w="sm"/>
            <a:tailEnd type="none" len="sm" w="sm"/>
          </a:ln>
        </p:spPr>
      </p:sp>
      <p:grpSp>
        <p:nvGrpSpPr>
          <p:cNvPr name="Group 25" id="25"/>
          <p:cNvGrpSpPr>
            <a:grpSpLocks noChangeAspect="true"/>
          </p:cNvGrpSpPr>
          <p:nvPr/>
        </p:nvGrpSpPr>
        <p:grpSpPr>
          <a:xfrm rot="0">
            <a:off x="3767292" y="5478435"/>
            <a:ext cx="419356" cy="418599"/>
            <a:chOff x="0" y="0"/>
            <a:chExt cx="6338570" cy="6327140"/>
          </a:xfrm>
        </p:grpSpPr>
        <p:sp>
          <p:nvSpPr>
            <p:cNvPr name="Freeform 26" id="26"/>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000000"/>
            </a:solidFill>
            <a:ln w="12700">
              <a:solidFill>
                <a:srgbClr val="000000"/>
              </a:solidFill>
            </a:ln>
          </p:spPr>
        </p:sp>
      </p:grpSp>
      <p:grpSp>
        <p:nvGrpSpPr>
          <p:cNvPr name="Group 27" id="27"/>
          <p:cNvGrpSpPr>
            <a:grpSpLocks noChangeAspect="true"/>
          </p:cNvGrpSpPr>
          <p:nvPr/>
        </p:nvGrpSpPr>
        <p:grpSpPr>
          <a:xfrm rot="0">
            <a:off x="9082103" y="5478435"/>
            <a:ext cx="419356" cy="418599"/>
            <a:chOff x="0" y="0"/>
            <a:chExt cx="6338570" cy="6327140"/>
          </a:xfrm>
        </p:grpSpPr>
        <p:sp>
          <p:nvSpPr>
            <p:cNvPr name="Freeform 28" id="28"/>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000000"/>
            </a:solidFill>
            <a:ln w="12700">
              <a:solidFill>
                <a:srgbClr val="000000"/>
              </a:solidFill>
            </a:ln>
          </p:spPr>
        </p:sp>
      </p:grpSp>
      <p:grpSp>
        <p:nvGrpSpPr>
          <p:cNvPr name="Group 29" id="29"/>
          <p:cNvGrpSpPr>
            <a:grpSpLocks noChangeAspect="true"/>
          </p:cNvGrpSpPr>
          <p:nvPr/>
        </p:nvGrpSpPr>
        <p:grpSpPr>
          <a:xfrm rot="0">
            <a:off x="14404233" y="5463764"/>
            <a:ext cx="419356" cy="418599"/>
            <a:chOff x="0" y="0"/>
            <a:chExt cx="6338570" cy="6327140"/>
          </a:xfrm>
        </p:grpSpPr>
        <p:sp>
          <p:nvSpPr>
            <p:cNvPr name="Freeform 30" id="30"/>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000000"/>
            </a:solidFill>
            <a:ln w="12700">
              <a:solidFill>
                <a:srgbClr val="000000"/>
              </a:solidFill>
            </a:ln>
          </p:spPr>
        </p:sp>
      </p:grpSp>
      <p:grpSp>
        <p:nvGrpSpPr>
          <p:cNvPr name="Group 31" id="31"/>
          <p:cNvGrpSpPr>
            <a:grpSpLocks noChangeAspect="true"/>
          </p:cNvGrpSpPr>
          <p:nvPr/>
        </p:nvGrpSpPr>
        <p:grpSpPr>
          <a:xfrm rot="0">
            <a:off x="1099940" y="8367808"/>
            <a:ext cx="419356" cy="418599"/>
            <a:chOff x="0" y="0"/>
            <a:chExt cx="6338570" cy="6327140"/>
          </a:xfrm>
        </p:grpSpPr>
        <p:sp>
          <p:nvSpPr>
            <p:cNvPr name="Freeform 32" id="32"/>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000000"/>
            </a:solidFill>
            <a:ln w="12700">
              <a:solidFill>
                <a:srgbClr val="000000"/>
              </a:solidFill>
            </a:ln>
          </p:spPr>
        </p:sp>
      </p:grpSp>
      <p:grpSp>
        <p:nvGrpSpPr>
          <p:cNvPr name="Group 33" id="33"/>
          <p:cNvGrpSpPr>
            <a:grpSpLocks noChangeAspect="true"/>
          </p:cNvGrpSpPr>
          <p:nvPr/>
        </p:nvGrpSpPr>
        <p:grpSpPr>
          <a:xfrm rot="0">
            <a:off x="6431556" y="8403502"/>
            <a:ext cx="419356" cy="418599"/>
            <a:chOff x="0" y="0"/>
            <a:chExt cx="6338570" cy="6327140"/>
          </a:xfrm>
        </p:grpSpPr>
        <p:sp>
          <p:nvSpPr>
            <p:cNvPr name="Freeform 34" id="34"/>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000000"/>
            </a:solidFill>
            <a:ln w="12700">
              <a:solidFill>
                <a:srgbClr val="000000"/>
              </a:solidFill>
            </a:ln>
          </p:spPr>
        </p:sp>
      </p:grpSp>
      <p:grpSp>
        <p:nvGrpSpPr>
          <p:cNvPr name="Group 35" id="35"/>
          <p:cNvGrpSpPr>
            <a:grpSpLocks noChangeAspect="true"/>
          </p:cNvGrpSpPr>
          <p:nvPr/>
        </p:nvGrpSpPr>
        <p:grpSpPr>
          <a:xfrm rot="0">
            <a:off x="11737017" y="8367808"/>
            <a:ext cx="419356" cy="418599"/>
            <a:chOff x="0" y="0"/>
            <a:chExt cx="6338570" cy="6327140"/>
          </a:xfrm>
        </p:grpSpPr>
        <p:sp>
          <p:nvSpPr>
            <p:cNvPr name="Freeform 36" id="36"/>
            <p:cNvSpPr/>
            <p:nvPr/>
          </p:nvSpPr>
          <p:spPr>
            <a:xfrm flipH="false" flipV="false" rot="0">
              <a:off x="0" y="0"/>
              <a:ext cx="6339840" cy="6325870"/>
            </a:xfrm>
            <a:custGeom>
              <a:avLst/>
              <a:gdLst/>
              <a:ahLst/>
              <a:cxnLst/>
              <a:rect r="r" b="b" t="t" l="l"/>
              <a:pathLst>
                <a:path h="6325870" w="6339840">
                  <a:moveTo>
                    <a:pt x="3169920" y="734060"/>
                  </a:moveTo>
                  <a:lnTo>
                    <a:pt x="3567430" y="0"/>
                  </a:lnTo>
                  <a:lnTo>
                    <a:pt x="3770630" y="810260"/>
                  </a:lnTo>
                  <a:lnTo>
                    <a:pt x="4338320" y="198120"/>
                  </a:lnTo>
                  <a:lnTo>
                    <a:pt x="4333240" y="1033780"/>
                  </a:lnTo>
                  <a:lnTo>
                    <a:pt x="5035550" y="581660"/>
                  </a:lnTo>
                  <a:lnTo>
                    <a:pt x="4823460" y="1389380"/>
                  </a:lnTo>
                  <a:lnTo>
                    <a:pt x="5615940" y="1126490"/>
                  </a:lnTo>
                  <a:lnTo>
                    <a:pt x="5209540" y="1855470"/>
                  </a:lnTo>
                  <a:lnTo>
                    <a:pt x="6042660" y="1798320"/>
                  </a:lnTo>
                  <a:lnTo>
                    <a:pt x="5467350" y="2404110"/>
                  </a:lnTo>
                  <a:lnTo>
                    <a:pt x="6289040" y="2555240"/>
                  </a:lnTo>
                  <a:lnTo>
                    <a:pt x="5581650" y="2998470"/>
                  </a:lnTo>
                  <a:lnTo>
                    <a:pt x="6339840" y="3348990"/>
                  </a:lnTo>
                  <a:lnTo>
                    <a:pt x="5543550" y="3602990"/>
                  </a:lnTo>
                  <a:lnTo>
                    <a:pt x="6189980" y="4131310"/>
                  </a:lnTo>
                  <a:lnTo>
                    <a:pt x="5355590" y="4178300"/>
                  </a:lnTo>
                  <a:lnTo>
                    <a:pt x="5850890" y="4851400"/>
                  </a:lnTo>
                  <a:lnTo>
                    <a:pt x="5031740" y="4690110"/>
                  </a:lnTo>
                  <a:lnTo>
                    <a:pt x="5344160" y="5464810"/>
                  </a:lnTo>
                  <a:lnTo>
                    <a:pt x="4589780" y="5105400"/>
                  </a:lnTo>
                  <a:lnTo>
                    <a:pt x="4699000" y="5933440"/>
                  </a:lnTo>
                  <a:lnTo>
                    <a:pt x="4058920" y="5397500"/>
                  </a:lnTo>
                  <a:lnTo>
                    <a:pt x="3958590" y="6226810"/>
                  </a:lnTo>
                  <a:lnTo>
                    <a:pt x="3472180" y="5547360"/>
                  </a:lnTo>
                  <a:lnTo>
                    <a:pt x="3168650" y="6325870"/>
                  </a:lnTo>
                  <a:lnTo>
                    <a:pt x="2866390" y="5547360"/>
                  </a:lnTo>
                  <a:lnTo>
                    <a:pt x="2379980" y="6226810"/>
                  </a:lnTo>
                  <a:lnTo>
                    <a:pt x="2279650" y="5397500"/>
                  </a:lnTo>
                  <a:lnTo>
                    <a:pt x="1639570" y="5933440"/>
                  </a:lnTo>
                  <a:lnTo>
                    <a:pt x="1748791" y="5105400"/>
                  </a:lnTo>
                  <a:lnTo>
                    <a:pt x="994411" y="5466080"/>
                  </a:lnTo>
                  <a:lnTo>
                    <a:pt x="1306831" y="4691380"/>
                  </a:lnTo>
                  <a:lnTo>
                    <a:pt x="487681" y="4852670"/>
                  </a:lnTo>
                  <a:lnTo>
                    <a:pt x="982981" y="4179570"/>
                  </a:lnTo>
                  <a:lnTo>
                    <a:pt x="148591" y="4132580"/>
                  </a:lnTo>
                  <a:lnTo>
                    <a:pt x="795021" y="3604260"/>
                  </a:lnTo>
                  <a:lnTo>
                    <a:pt x="0" y="3350260"/>
                  </a:lnTo>
                  <a:lnTo>
                    <a:pt x="758190" y="2999740"/>
                  </a:lnTo>
                  <a:lnTo>
                    <a:pt x="49530" y="2555240"/>
                  </a:lnTo>
                  <a:lnTo>
                    <a:pt x="871220" y="2404110"/>
                  </a:lnTo>
                  <a:lnTo>
                    <a:pt x="295910" y="1798320"/>
                  </a:lnTo>
                  <a:lnTo>
                    <a:pt x="1129030" y="1855470"/>
                  </a:lnTo>
                  <a:lnTo>
                    <a:pt x="722630" y="1126490"/>
                  </a:lnTo>
                  <a:lnTo>
                    <a:pt x="1515110" y="1389380"/>
                  </a:lnTo>
                  <a:lnTo>
                    <a:pt x="1303020" y="581660"/>
                  </a:lnTo>
                  <a:lnTo>
                    <a:pt x="2005330" y="1033780"/>
                  </a:lnTo>
                  <a:lnTo>
                    <a:pt x="2000250" y="198120"/>
                  </a:lnTo>
                  <a:lnTo>
                    <a:pt x="2567940" y="810260"/>
                  </a:lnTo>
                  <a:lnTo>
                    <a:pt x="2771140" y="0"/>
                  </a:lnTo>
                  <a:lnTo>
                    <a:pt x="3169920" y="734060"/>
                  </a:lnTo>
                  <a:close/>
                </a:path>
              </a:pathLst>
            </a:custGeom>
            <a:solidFill>
              <a:srgbClr val="000000"/>
            </a:solidFill>
            <a:ln w="12700">
              <a:solidFill>
                <a:srgbClr val="000000"/>
              </a:solidFill>
            </a:ln>
          </p:spPr>
        </p:sp>
      </p:grpSp>
      <p:sp>
        <p:nvSpPr>
          <p:cNvPr name="Freeform 37" id="37"/>
          <p:cNvSpPr/>
          <p:nvPr/>
        </p:nvSpPr>
        <p:spPr>
          <a:xfrm flipH="false" flipV="false" rot="0">
            <a:off x="13732427" y="513630"/>
            <a:ext cx="3526873" cy="3428364"/>
          </a:xfrm>
          <a:custGeom>
            <a:avLst/>
            <a:gdLst/>
            <a:ahLst/>
            <a:cxnLst/>
            <a:rect r="r" b="b" t="t" l="l"/>
            <a:pathLst>
              <a:path h="3428364" w="3526873">
                <a:moveTo>
                  <a:pt x="0" y="0"/>
                </a:moveTo>
                <a:lnTo>
                  <a:pt x="3526873" y="0"/>
                </a:lnTo>
                <a:lnTo>
                  <a:pt x="3526873" y="3428364"/>
                </a:lnTo>
                <a:lnTo>
                  <a:pt x="0" y="3428364"/>
                </a:lnTo>
                <a:lnTo>
                  <a:pt x="0" y="0"/>
                </a:lnTo>
                <a:close/>
              </a:path>
            </a:pathLst>
          </a:custGeom>
          <a:blipFill>
            <a:blip r:embed="rId4">
              <a:alphaModFix amt="71000"/>
            </a:blip>
            <a:stretch>
              <a:fillRect l="-14804" t="0" r="-14804" b="0"/>
            </a:stretch>
          </a:blipFill>
        </p:spPr>
      </p:sp>
      <p:sp>
        <p:nvSpPr>
          <p:cNvPr name="TextBox 38" id="38"/>
          <p:cNvSpPr txBox="true"/>
          <p:nvPr/>
        </p:nvSpPr>
        <p:spPr>
          <a:xfrm rot="0">
            <a:off x="1028700" y="669925"/>
            <a:ext cx="9297047"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39" id="39"/>
          <p:cNvSpPr txBox="true"/>
          <p:nvPr/>
        </p:nvSpPr>
        <p:spPr>
          <a:xfrm rot="0">
            <a:off x="14954576" y="5573685"/>
            <a:ext cx="2304724" cy="294007"/>
          </a:xfrm>
          <a:prstGeom prst="rect">
            <a:avLst/>
          </a:prstGeom>
        </p:spPr>
        <p:txBody>
          <a:bodyPr anchor="t" rtlCol="false" tIns="0" lIns="0" bIns="0" rIns="0">
            <a:spAutoFit/>
          </a:bodyPr>
          <a:lstStyle/>
          <a:p>
            <a:pPr>
              <a:lnSpc>
                <a:spcPts val="2080"/>
              </a:lnSpc>
            </a:pPr>
            <a:r>
              <a:rPr lang="en-US" sz="2600">
                <a:solidFill>
                  <a:srgbClr val="2F3134"/>
                </a:solidFill>
                <a:latin typeface="Chivo"/>
              </a:rPr>
              <a:t>More</a:t>
            </a:r>
          </a:p>
        </p:txBody>
      </p:sp>
      <p:sp>
        <p:nvSpPr>
          <p:cNvPr name="TextBox 40" id="40"/>
          <p:cNvSpPr txBox="true"/>
          <p:nvPr/>
        </p:nvSpPr>
        <p:spPr>
          <a:xfrm rot="0">
            <a:off x="9632446" y="5573685"/>
            <a:ext cx="2375216" cy="294007"/>
          </a:xfrm>
          <a:prstGeom prst="rect">
            <a:avLst/>
          </a:prstGeom>
        </p:spPr>
        <p:txBody>
          <a:bodyPr anchor="t" rtlCol="false" tIns="0" lIns="0" bIns="0" rIns="0">
            <a:spAutoFit/>
          </a:bodyPr>
          <a:lstStyle/>
          <a:p>
            <a:pPr>
              <a:lnSpc>
                <a:spcPts val="2080"/>
              </a:lnSpc>
            </a:pPr>
            <a:r>
              <a:rPr lang="en-US" sz="2600">
                <a:solidFill>
                  <a:srgbClr val="2F3134"/>
                </a:solidFill>
                <a:latin typeface="Chivo"/>
              </a:rPr>
              <a:t>Neurons</a:t>
            </a:r>
          </a:p>
        </p:txBody>
      </p:sp>
      <p:sp>
        <p:nvSpPr>
          <p:cNvPr name="TextBox 41" id="41"/>
          <p:cNvSpPr txBox="true"/>
          <p:nvPr/>
        </p:nvSpPr>
        <p:spPr>
          <a:xfrm rot="0">
            <a:off x="4319841" y="5573685"/>
            <a:ext cx="2365779" cy="294007"/>
          </a:xfrm>
          <a:prstGeom prst="rect">
            <a:avLst/>
          </a:prstGeom>
        </p:spPr>
        <p:txBody>
          <a:bodyPr anchor="t" rtlCol="false" tIns="0" lIns="0" bIns="0" rIns="0">
            <a:spAutoFit/>
          </a:bodyPr>
          <a:lstStyle/>
          <a:p>
            <a:pPr>
              <a:lnSpc>
                <a:spcPts val="2080"/>
              </a:lnSpc>
            </a:pPr>
            <a:r>
              <a:rPr lang="en-US" sz="2600">
                <a:solidFill>
                  <a:srgbClr val="2F3134"/>
                </a:solidFill>
                <a:latin typeface="Chivo"/>
              </a:rPr>
              <a:t>Mental health</a:t>
            </a:r>
          </a:p>
        </p:txBody>
      </p:sp>
      <p:sp>
        <p:nvSpPr>
          <p:cNvPr name="TextBox 42" id="42"/>
          <p:cNvSpPr txBox="true"/>
          <p:nvPr/>
        </p:nvSpPr>
        <p:spPr>
          <a:xfrm rot="0">
            <a:off x="12363958" y="8479049"/>
            <a:ext cx="2304724" cy="294007"/>
          </a:xfrm>
          <a:prstGeom prst="rect">
            <a:avLst/>
          </a:prstGeom>
        </p:spPr>
        <p:txBody>
          <a:bodyPr anchor="t" rtlCol="false" tIns="0" lIns="0" bIns="0" rIns="0">
            <a:spAutoFit/>
          </a:bodyPr>
          <a:lstStyle/>
          <a:p>
            <a:pPr>
              <a:lnSpc>
                <a:spcPts val="2080"/>
              </a:lnSpc>
            </a:pPr>
            <a:r>
              <a:rPr lang="en-US" sz="2600">
                <a:solidFill>
                  <a:srgbClr val="2F3134"/>
                </a:solidFill>
                <a:latin typeface="Chivo"/>
              </a:rPr>
              <a:t>Glial cells</a:t>
            </a:r>
          </a:p>
        </p:txBody>
      </p:sp>
      <p:sp>
        <p:nvSpPr>
          <p:cNvPr name="TextBox 43" id="43"/>
          <p:cNvSpPr txBox="true"/>
          <p:nvPr/>
        </p:nvSpPr>
        <p:spPr>
          <a:xfrm rot="0">
            <a:off x="7010869" y="8479049"/>
            <a:ext cx="2290437" cy="551182"/>
          </a:xfrm>
          <a:prstGeom prst="rect">
            <a:avLst/>
          </a:prstGeom>
        </p:spPr>
        <p:txBody>
          <a:bodyPr anchor="t" rtlCol="false" tIns="0" lIns="0" bIns="0" rIns="0">
            <a:spAutoFit/>
          </a:bodyPr>
          <a:lstStyle/>
          <a:p>
            <a:pPr>
              <a:lnSpc>
                <a:spcPts val="2080"/>
              </a:lnSpc>
            </a:pPr>
            <a:r>
              <a:rPr lang="en-US" sz="2600">
                <a:solidFill>
                  <a:srgbClr val="2F3134"/>
                </a:solidFill>
                <a:latin typeface="Chivo"/>
              </a:rPr>
              <a:t>Motor function</a:t>
            </a:r>
          </a:p>
        </p:txBody>
      </p:sp>
      <p:sp>
        <p:nvSpPr>
          <p:cNvPr name="TextBox 44" id="44"/>
          <p:cNvSpPr txBox="true"/>
          <p:nvPr/>
        </p:nvSpPr>
        <p:spPr>
          <a:xfrm rot="0">
            <a:off x="1686396" y="8349142"/>
            <a:ext cx="2338203" cy="551182"/>
          </a:xfrm>
          <a:prstGeom prst="rect">
            <a:avLst/>
          </a:prstGeom>
        </p:spPr>
        <p:txBody>
          <a:bodyPr anchor="t" rtlCol="false" tIns="0" lIns="0" bIns="0" rIns="0">
            <a:spAutoFit/>
          </a:bodyPr>
          <a:lstStyle/>
          <a:p>
            <a:pPr>
              <a:lnSpc>
                <a:spcPts val="2080"/>
              </a:lnSpc>
            </a:pPr>
            <a:r>
              <a:rPr lang="en-US" sz="2600">
                <a:solidFill>
                  <a:srgbClr val="2F3134"/>
                </a:solidFill>
                <a:latin typeface="Chivo"/>
              </a:rPr>
              <a:t>Learning and memory</a:t>
            </a:r>
          </a:p>
        </p:txBody>
      </p:sp>
      <p:sp>
        <p:nvSpPr>
          <p:cNvPr name="TextBox 45" id="45"/>
          <p:cNvSpPr txBox="true"/>
          <p:nvPr/>
        </p:nvSpPr>
        <p:spPr>
          <a:xfrm rot="0">
            <a:off x="1028700" y="3206052"/>
            <a:ext cx="8759788" cy="2063751"/>
          </a:xfrm>
          <a:prstGeom prst="rect">
            <a:avLst/>
          </a:prstGeom>
        </p:spPr>
        <p:txBody>
          <a:bodyPr anchor="t" rtlCol="false" tIns="0" lIns="0" bIns="0" rIns="0">
            <a:spAutoFit/>
          </a:bodyPr>
          <a:lstStyle/>
          <a:p>
            <a:pPr>
              <a:lnSpc>
                <a:spcPts val="7600"/>
              </a:lnSpc>
            </a:pPr>
            <a:r>
              <a:rPr lang="en-US" sz="9500">
                <a:solidFill>
                  <a:srgbClr val="2F3134"/>
                </a:solidFill>
                <a:latin typeface="Chivo"/>
              </a:rPr>
              <a:t>BRAIN FUNCTION</a:t>
            </a:r>
          </a:p>
        </p:txBody>
      </p:sp>
      <p:sp>
        <p:nvSpPr>
          <p:cNvPr name="TextBox 46" id="46"/>
          <p:cNvSpPr txBox="true"/>
          <p:nvPr/>
        </p:nvSpPr>
        <p:spPr>
          <a:xfrm rot="0">
            <a:off x="1076325" y="2170662"/>
            <a:ext cx="8712163" cy="537845"/>
          </a:xfrm>
          <a:prstGeom prst="rect">
            <a:avLst/>
          </a:prstGeom>
        </p:spPr>
        <p:txBody>
          <a:bodyPr anchor="t" rtlCol="false" tIns="0" lIns="0" bIns="0" rIns="0">
            <a:spAutoFit/>
          </a:bodyPr>
          <a:lstStyle/>
          <a:p>
            <a:pPr>
              <a:lnSpc>
                <a:spcPts val="4480"/>
              </a:lnSpc>
            </a:pPr>
            <a:r>
              <a:rPr lang="en-US" sz="3200" spc="960">
                <a:solidFill>
                  <a:srgbClr val="2F3134"/>
                </a:solidFill>
                <a:latin typeface="Chivo"/>
              </a:rPr>
              <a:t>BENEFITS OF EXERCISE ON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401591">
            <a:off x="1178322" y="5138738"/>
            <a:ext cx="10287001"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6314679" y="3798057"/>
            <a:ext cx="11973321" cy="0"/>
          </a:xfrm>
          <a:prstGeom prst="line">
            <a:avLst/>
          </a:prstGeom>
          <a:ln cap="flat" w="9525">
            <a:solidFill>
              <a:srgbClr val="23725A"/>
            </a:solidFill>
            <a:prstDash val="solid"/>
            <a:headEnd type="none" len="sm" w="sm"/>
            <a:tailEnd type="none" len="sm" w="sm"/>
          </a:ln>
        </p:spPr>
      </p:sp>
      <p:grpSp>
        <p:nvGrpSpPr>
          <p:cNvPr name="Group 5" id="5"/>
          <p:cNvGrpSpPr>
            <a:grpSpLocks noChangeAspect="true"/>
          </p:cNvGrpSpPr>
          <p:nvPr/>
        </p:nvGrpSpPr>
        <p:grpSpPr>
          <a:xfrm rot="0">
            <a:off x="763683" y="2292352"/>
            <a:ext cx="4743120" cy="6484988"/>
            <a:chOff x="0" y="0"/>
            <a:chExt cx="4644390" cy="6350000"/>
          </a:xfrm>
        </p:grpSpPr>
        <p:sp>
          <p:nvSpPr>
            <p:cNvPr name="Freeform 6" id="6"/>
            <p:cNvSpPr/>
            <p:nvPr/>
          </p:nvSpPr>
          <p:spPr>
            <a:xfrm flipH="false" flipV="false" rot="0">
              <a:off x="0" y="0"/>
              <a:ext cx="4644390" cy="6350000"/>
            </a:xfrm>
            <a:custGeom>
              <a:avLst/>
              <a:gdLst/>
              <a:ahLst/>
              <a:cxnLst/>
              <a:rect r="r" b="b" t="t" l="l"/>
              <a:pathLst>
                <a:path h="6350000" w="4644390">
                  <a:moveTo>
                    <a:pt x="4290060" y="1007110"/>
                  </a:moveTo>
                  <a:lnTo>
                    <a:pt x="3637280" y="353060"/>
                  </a:lnTo>
                  <a:lnTo>
                    <a:pt x="2783840" y="0"/>
                  </a:lnTo>
                  <a:lnTo>
                    <a:pt x="1860550" y="0"/>
                  </a:lnTo>
                  <a:lnTo>
                    <a:pt x="1007110" y="353060"/>
                  </a:lnTo>
                  <a:lnTo>
                    <a:pt x="353060" y="1007110"/>
                  </a:lnTo>
                  <a:lnTo>
                    <a:pt x="0" y="1860550"/>
                  </a:lnTo>
                  <a:lnTo>
                    <a:pt x="0" y="2571750"/>
                  </a:lnTo>
                  <a:lnTo>
                    <a:pt x="0" y="2783840"/>
                  </a:lnTo>
                  <a:lnTo>
                    <a:pt x="0" y="6350000"/>
                  </a:lnTo>
                  <a:lnTo>
                    <a:pt x="4644390" y="6350000"/>
                  </a:lnTo>
                  <a:lnTo>
                    <a:pt x="4644390" y="2783840"/>
                  </a:lnTo>
                  <a:lnTo>
                    <a:pt x="4644390" y="2571750"/>
                  </a:lnTo>
                  <a:lnTo>
                    <a:pt x="4644390" y="1860550"/>
                  </a:lnTo>
                  <a:lnTo>
                    <a:pt x="4290060" y="1007110"/>
                  </a:lnTo>
                  <a:close/>
                </a:path>
              </a:pathLst>
            </a:custGeom>
            <a:blipFill>
              <a:blip r:embed="rId4"/>
              <a:stretch>
                <a:fillRect l="-38781" t="0" r="-38781" b="0"/>
              </a:stretch>
            </a:blipFill>
          </p:spPr>
        </p:sp>
      </p:grpSp>
      <p:sp>
        <p:nvSpPr>
          <p:cNvPr name="TextBox 7" id="7"/>
          <p:cNvSpPr txBox="true"/>
          <p:nvPr/>
        </p:nvSpPr>
        <p:spPr>
          <a:xfrm rot="0">
            <a:off x="7293774" y="669925"/>
            <a:ext cx="8986991"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8" id="8"/>
          <p:cNvSpPr txBox="true"/>
          <p:nvPr/>
        </p:nvSpPr>
        <p:spPr>
          <a:xfrm rot="0">
            <a:off x="6902658" y="3884084"/>
            <a:ext cx="4523584" cy="705486"/>
          </a:xfrm>
          <a:prstGeom prst="rect">
            <a:avLst/>
          </a:prstGeom>
        </p:spPr>
        <p:txBody>
          <a:bodyPr anchor="t" rtlCol="false" tIns="0" lIns="0" bIns="0" rIns="0">
            <a:spAutoFit/>
          </a:bodyPr>
          <a:lstStyle/>
          <a:p>
            <a:pPr>
              <a:lnSpc>
                <a:spcPts val="5739"/>
              </a:lnSpc>
            </a:pPr>
            <a:r>
              <a:rPr lang="en-US" sz="4099" spc="204">
                <a:solidFill>
                  <a:srgbClr val="2F3134"/>
                </a:solidFill>
                <a:latin typeface="Chivo"/>
              </a:rPr>
              <a:t>The Activity </a:t>
            </a:r>
          </a:p>
        </p:txBody>
      </p:sp>
      <p:sp>
        <p:nvSpPr>
          <p:cNvPr name="TextBox 9" id="9"/>
          <p:cNvSpPr txBox="true"/>
          <p:nvPr/>
        </p:nvSpPr>
        <p:spPr>
          <a:xfrm rot="0">
            <a:off x="12871470" y="3884085"/>
            <a:ext cx="4523584" cy="705485"/>
          </a:xfrm>
          <a:prstGeom prst="rect">
            <a:avLst/>
          </a:prstGeom>
        </p:spPr>
        <p:txBody>
          <a:bodyPr anchor="t" rtlCol="false" tIns="0" lIns="0" bIns="0" rIns="0">
            <a:spAutoFit/>
          </a:bodyPr>
          <a:lstStyle/>
          <a:p>
            <a:pPr>
              <a:lnSpc>
                <a:spcPts val="5740"/>
              </a:lnSpc>
            </a:pPr>
            <a:r>
              <a:rPr lang="en-US" sz="4100" spc="205">
                <a:solidFill>
                  <a:srgbClr val="2F3134"/>
                </a:solidFill>
                <a:latin typeface="Chivo"/>
              </a:rPr>
              <a:t>The Outcome</a:t>
            </a:r>
          </a:p>
        </p:txBody>
      </p:sp>
      <p:sp>
        <p:nvSpPr>
          <p:cNvPr name="TextBox 10" id="10"/>
          <p:cNvSpPr txBox="true"/>
          <p:nvPr/>
        </p:nvSpPr>
        <p:spPr>
          <a:xfrm rot="0">
            <a:off x="7526988" y="1475472"/>
            <a:ext cx="9328125" cy="2246134"/>
          </a:xfrm>
          <a:prstGeom prst="rect">
            <a:avLst/>
          </a:prstGeom>
        </p:spPr>
        <p:txBody>
          <a:bodyPr anchor="t" rtlCol="false" tIns="0" lIns="0" bIns="0" rIns="0">
            <a:spAutoFit/>
          </a:bodyPr>
          <a:lstStyle/>
          <a:p>
            <a:pPr algn="ctr">
              <a:lnSpc>
                <a:spcPts val="8624"/>
              </a:lnSpc>
            </a:pPr>
            <a:r>
              <a:rPr lang="en-US" sz="8800">
                <a:solidFill>
                  <a:srgbClr val="2F3134"/>
                </a:solidFill>
                <a:latin typeface="Chivo"/>
              </a:rPr>
              <a:t>LEARNING AND MEMORY</a:t>
            </a:r>
          </a:p>
        </p:txBody>
      </p:sp>
      <p:sp>
        <p:nvSpPr>
          <p:cNvPr name="TextBox 11" id="11"/>
          <p:cNvSpPr txBox="true"/>
          <p:nvPr/>
        </p:nvSpPr>
        <p:spPr>
          <a:xfrm rot="0">
            <a:off x="6673570" y="4621236"/>
            <a:ext cx="3990578" cy="4782998"/>
          </a:xfrm>
          <a:prstGeom prst="rect">
            <a:avLst/>
          </a:prstGeom>
        </p:spPr>
        <p:txBody>
          <a:bodyPr anchor="t" rtlCol="false" tIns="0" lIns="0" bIns="0" rIns="0">
            <a:spAutoFit/>
          </a:bodyPr>
          <a:lstStyle/>
          <a:p>
            <a:pPr algn="just" marL="670718" indent="-335359" lvl="1">
              <a:lnSpc>
                <a:spcPts val="7766"/>
              </a:lnSpc>
              <a:buFont typeface="Arial"/>
              <a:buChar char="•"/>
            </a:pPr>
            <a:r>
              <a:rPr lang="en-US" sz="3106">
                <a:solidFill>
                  <a:srgbClr val="2F3134"/>
                </a:solidFill>
                <a:latin typeface="Chivo"/>
              </a:rPr>
              <a:t>Dance</a:t>
            </a:r>
          </a:p>
          <a:p>
            <a:pPr algn="just" marL="670718" indent="-335359" lvl="1">
              <a:lnSpc>
                <a:spcPts val="7766"/>
              </a:lnSpc>
              <a:buFont typeface="Arial"/>
              <a:buChar char="•"/>
            </a:pPr>
            <a:r>
              <a:rPr lang="en-US" sz="3106">
                <a:solidFill>
                  <a:srgbClr val="2F3134"/>
                </a:solidFill>
                <a:latin typeface="Chivo"/>
              </a:rPr>
              <a:t>Martial Arts</a:t>
            </a:r>
          </a:p>
          <a:p>
            <a:pPr algn="just" marL="670718" indent="-335359" lvl="1">
              <a:lnSpc>
                <a:spcPts val="7766"/>
              </a:lnSpc>
              <a:buFont typeface="Arial"/>
              <a:buChar char="•"/>
            </a:pPr>
            <a:r>
              <a:rPr lang="en-US" sz="3106">
                <a:solidFill>
                  <a:srgbClr val="2F3134"/>
                </a:solidFill>
                <a:latin typeface="Chivo"/>
              </a:rPr>
              <a:t>Balance</a:t>
            </a:r>
          </a:p>
          <a:p>
            <a:pPr algn="just" marL="670718" indent="-335359" lvl="1">
              <a:lnSpc>
                <a:spcPts val="7766"/>
              </a:lnSpc>
              <a:buFont typeface="Arial"/>
              <a:buChar char="•"/>
            </a:pPr>
            <a:r>
              <a:rPr lang="en-US" sz="3106">
                <a:solidFill>
                  <a:srgbClr val="2F3134"/>
                </a:solidFill>
                <a:latin typeface="Chivo"/>
              </a:rPr>
              <a:t>Walking</a:t>
            </a:r>
          </a:p>
          <a:p>
            <a:pPr algn="just" marL="670718" indent="-335359" lvl="1">
              <a:lnSpc>
                <a:spcPts val="7766"/>
              </a:lnSpc>
              <a:buFont typeface="Arial"/>
              <a:buChar char="•"/>
            </a:pPr>
            <a:r>
              <a:rPr lang="en-US" sz="3106">
                <a:solidFill>
                  <a:srgbClr val="2F3134"/>
                </a:solidFill>
                <a:latin typeface="Chivo"/>
              </a:rPr>
              <a:t>Strength Training</a:t>
            </a:r>
          </a:p>
        </p:txBody>
      </p:sp>
      <p:sp>
        <p:nvSpPr>
          <p:cNvPr name="TextBox 12" id="12"/>
          <p:cNvSpPr txBox="true"/>
          <p:nvPr/>
        </p:nvSpPr>
        <p:spPr>
          <a:xfrm rot="0">
            <a:off x="11008753" y="4694649"/>
            <a:ext cx="7453788" cy="4940300"/>
          </a:xfrm>
          <a:prstGeom prst="rect">
            <a:avLst/>
          </a:prstGeom>
        </p:spPr>
        <p:txBody>
          <a:bodyPr anchor="t" rtlCol="false" tIns="0" lIns="0" bIns="0" rIns="0">
            <a:spAutoFit/>
          </a:bodyPr>
          <a:lstStyle/>
          <a:p>
            <a:pPr marL="431801" indent="-215900" lvl="1">
              <a:lnSpc>
                <a:spcPts val="2800"/>
              </a:lnSpc>
              <a:buFont typeface="Arial"/>
              <a:buChar char="•"/>
            </a:pPr>
            <a:r>
              <a:rPr lang="en-US" sz="2000">
                <a:solidFill>
                  <a:srgbClr val="2F3134"/>
                </a:solidFill>
                <a:latin typeface="Chivo Medium"/>
              </a:rPr>
              <a:t>“significant improvement in memory, attention, body balance, psychosocial parameters and altered peripheral neurotrophic factor” -NIH</a:t>
            </a:r>
          </a:p>
          <a:p>
            <a:pPr marL="431801" indent="-215900" lvl="1">
              <a:lnSpc>
                <a:spcPts val="2800"/>
              </a:lnSpc>
              <a:buFont typeface="Arial"/>
              <a:buChar char="•"/>
            </a:pPr>
            <a:r>
              <a:rPr lang="en-US" sz="2000">
                <a:solidFill>
                  <a:srgbClr val="2F3134"/>
                </a:solidFill>
                <a:latin typeface="Chivo Medium"/>
              </a:rPr>
              <a:t>“improved the participant’s ability to focus and their processing speed, and their executive function”-NIH</a:t>
            </a:r>
          </a:p>
          <a:p>
            <a:pPr marL="431801" indent="-215900" lvl="1">
              <a:lnSpc>
                <a:spcPts val="2800"/>
              </a:lnSpc>
              <a:buFont typeface="Arial"/>
              <a:buChar char="•"/>
            </a:pPr>
            <a:r>
              <a:rPr lang="en-US" sz="2000">
                <a:solidFill>
                  <a:srgbClr val="2F3134"/>
                </a:solidFill>
                <a:latin typeface="Chivo Medium"/>
              </a:rPr>
              <a:t>“increases cortical thickness in visual and vestibular cortical regions” - NIH</a:t>
            </a:r>
          </a:p>
          <a:p>
            <a:pPr marL="431801" indent="-215900" lvl="1">
              <a:lnSpc>
                <a:spcPts val="2800"/>
              </a:lnSpc>
              <a:buFont typeface="Arial"/>
              <a:buChar char="•"/>
            </a:pPr>
            <a:r>
              <a:rPr lang="en-US" sz="2000">
                <a:solidFill>
                  <a:srgbClr val="2F3134"/>
                </a:solidFill>
                <a:latin typeface="Chivo Medium"/>
              </a:rPr>
              <a:t>“hippocampal neurogenesis, in which new neurons are generated and incorporated into hippocampal circuits” - NIH</a:t>
            </a:r>
          </a:p>
          <a:p>
            <a:pPr marL="431801" indent="-215900" lvl="1">
              <a:lnSpc>
                <a:spcPts val="2800"/>
              </a:lnSpc>
              <a:buFont typeface="Arial"/>
              <a:buChar char="•"/>
            </a:pPr>
            <a:r>
              <a:rPr lang="en-US" sz="2000">
                <a:solidFill>
                  <a:srgbClr val="2F3134"/>
                </a:solidFill>
                <a:latin typeface="Chivo Medium"/>
              </a:rPr>
              <a:t>“resting-state EEG network is closely related to upper body grip strength, which can indirectly reflect an individual's muscle strength through the resting brain network” - NIH</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401591">
            <a:off x="1178322" y="5138738"/>
            <a:ext cx="10287001"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6314679" y="3798057"/>
            <a:ext cx="11973321" cy="0"/>
          </a:xfrm>
          <a:prstGeom prst="line">
            <a:avLst/>
          </a:prstGeom>
          <a:ln cap="flat" w="9525">
            <a:solidFill>
              <a:srgbClr val="23725A"/>
            </a:solidFill>
            <a:prstDash val="solid"/>
            <a:headEnd type="none" len="sm" w="sm"/>
            <a:tailEnd type="none" len="sm" w="sm"/>
          </a:ln>
        </p:spPr>
      </p:sp>
      <p:grpSp>
        <p:nvGrpSpPr>
          <p:cNvPr name="Group 5" id="5"/>
          <p:cNvGrpSpPr>
            <a:grpSpLocks noChangeAspect="true"/>
          </p:cNvGrpSpPr>
          <p:nvPr/>
        </p:nvGrpSpPr>
        <p:grpSpPr>
          <a:xfrm rot="0">
            <a:off x="910648" y="1456789"/>
            <a:ext cx="4203880" cy="5747717"/>
            <a:chOff x="0" y="0"/>
            <a:chExt cx="4644390" cy="6350000"/>
          </a:xfrm>
        </p:grpSpPr>
        <p:sp>
          <p:nvSpPr>
            <p:cNvPr name="Freeform 6" id="6"/>
            <p:cNvSpPr/>
            <p:nvPr/>
          </p:nvSpPr>
          <p:spPr>
            <a:xfrm flipH="false" flipV="false" rot="0">
              <a:off x="0" y="0"/>
              <a:ext cx="4644390" cy="6350000"/>
            </a:xfrm>
            <a:custGeom>
              <a:avLst/>
              <a:gdLst/>
              <a:ahLst/>
              <a:cxnLst/>
              <a:rect r="r" b="b" t="t" l="l"/>
              <a:pathLst>
                <a:path h="6350000" w="4644390">
                  <a:moveTo>
                    <a:pt x="4290060" y="1007110"/>
                  </a:moveTo>
                  <a:lnTo>
                    <a:pt x="3637280" y="353060"/>
                  </a:lnTo>
                  <a:lnTo>
                    <a:pt x="2783840" y="0"/>
                  </a:lnTo>
                  <a:lnTo>
                    <a:pt x="1860550" y="0"/>
                  </a:lnTo>
                  <a:lnTo>
                    <a:pt x="1007110" y="353060"/>
                  </a:lnTo>
                  <a:lnTo>
                    <a:pt x="353060" y="1007110"/>
                  </a:lnTo>
                  <a:lnTo>
                    <a:pt x="0" y="1860550"/>
                  </a:lnTo>
                  <a:lnTo>
                    <a:pt x="0" y="2571750"/>
                  </a:lnTo>
                  <a:lnTo>
                    <a:pt x="0" y="2783840"/>
                  </a:lnTo>
                  <a:lnTo>
                    <a:pt x="0" y="6350000"/>
                  </a:lnTo>
                  <a:lnTo>
                    <a:pt x="4644390" y="6350000"/>
                  </a:lnTo>
                  <a:lnTo>
                    <a:pt x="4644390" y="2783840"/>
                  </a:lnTo>
                  <a:lnTo>
                    <a:pt x="4644390" y="2571750"/>
                  </a:lnTo>
                  <a:lnTo>
                    <a:pt x="4644390" y="1860550"/>
                  </a:lnTo>
                  <a:lnTo>
                    <a:pt x="4290060" y="1007110"/>
                  </a:lnTo>
                  <a:close/>
                </a:path>
              </a:pathLst>
            </a:custGeom>
            <a:blipFill>
              <a:blip r:embed="rId4"/>
              <a:stretch>
                <a:fillRect l="-38610" t="0" r="-41944" b="0"/>
              </a:stretch>
            </a:blipFill>
          </p:spPr>
        </p:sp>
      </p:grpSp>
      <p:grpSp>
        <p:nvGrpSpPr>
          <p:cNvPr name="Group 7" id="7"/>
          <p:cNvGrpSpPr>
            <a:grpSpLocks noChangeAspect="true"/>
          </p:cNvGrpSpPr>
          <p:nvPr/>
        </p:nvGrpSpPr>
        <p:grpSpPr>
          <a:xfrm rot="0">
            <a:off x="910648" y="8669539"/>
            <a:ext cx="5146590" cy="7036629"/>
            <a:chOff x="0" y="0"/>
            <a:chExt cx="4644390" cy="6350000"/>
          </a:xfrm>
        </p:grpSpPr>
        <p:sp>
          <p:nvSpPr>
            <p:cNvPr name="Freeform 8" id="8"/>
            <p:cNvSpPr/>
            <p:nvPr/>
          </p:nvSpPr>
          <p:spPr>
            <a:xfrm flipH="false" flipV="false" rot="0">
              <a:off x="0" y="0"/>
              <a:ext cx="4644390" cy="6350000"/>
            </a:xfrm>
            <a:custGeom>
              <a:avLst/>
              <a:gdLst/>
              <a:ahLst/>
              <a:cxnLst/>
              <a:rect r="r" b="b" t="t" l="l"/>
              <a:pathLst>
                <a:path h="6350000" w="4644390">
                  <a:moveTo>
                    <a:pt x="4290060" y="1007110"/>
                  </a:moveTo>
                  <a:lnTo>
                    <a:pt x="3637280" y="353060"/>
                  </a:lnTo>
                  <a:lnTo>
                    <a:pt x="2783840" y="0"/>
                  </a:lnTo>
                  <a:lnTo>
                    <a:pt x="1860550" y="0"/>
                  </a:lnTo>
                  <a:lnTo>
                    <a:pt x="1007110" y="353060"/>
                  </a:lnTo>
                  <a:lnTo>
                    <a:pt x="353060" y="1007110"/>
                  </a:lnTo>
                  <a:lnTo>
                    <a:pt x="0" y="1860550"/>
                  </a:lnTo>
                  <a:lnTo>
                    <a:pt x="0" y="2571750"/>
                  </a:lnTo>
                  <a:lnTo>
                    <a:pt x="0" y="2783840"/>
                  </a:lnTo>
                  <a:lnTo>
                    <a:pt x="0" y="6350000"/>
                  </a:lnTo>
                  <a:lnTo>
                    <a:pt x="4644390" y="6350000"/>
                  </a:lnTo>
                  <a:lnTo>
                    <a:pt x="4644390" y="2783840"/>
                  </a:lnTo>
                  <a:lnTo>
                    <a:pt x="4644390" y="2571750"/>
                  </a:lnTo>
                  <a:lnTo>
                    <a:pt x="4644390" y="1860550"/>
                  </a:lnTo>
                  <a:lnTo>
                    <a:pt x="4290060" y="1007110"/>
                  </a:lnTo>
                  <a:close/>
                </a:path>
              </a:pathLst>
            </a:custGeom>
            <a:blipFill>
              <a:blip r:embed="rId5"/>
              <a:stretch>
                <a:fillRect l="-40382" t="0" r="-40382" b="0"/>
              </a:stretch>
            </a:blipFill>
          </p:spPr>
        </p:sp>
      </p:grpSp>
      <p:sp>
        <p:nvSpPr>
          <p:cNvPr name="AutoShape 9" id="9"/>
          <p:cNvSpPr/>
          <p:nvPr/>
        </p:nvSpPr>
        <p:spPr>
          <a:xfrm rot="-10800000">
            <a:off x="0" y="8261310"/>
            <a:ext cx="18297525" cy="0"/>
          </a:xfrm>
          <a:prstGeom prst="line">
            <a:avLst/>
          </a:prstGeom>
          <a:ln cap="flat" w="9525">
            <a:solidFill>
              <a:srgbClr val="23725A"/>
            </a:solidFill>
            <a:prstDash val="solid"/>
            <a:headEnd type="none" len="sm" w="sm"/>
            <a:tailEnd type="none" len="sm" w="sm"/>
          </a:ln>
        </p:spPr>
      </p:sp>
      <p:sp>
        <p:nvSpPr>
          <p:cNvPr name="TextBox 10" id="10"/>
          <p:cNvSpPr txBox="true"/>
          <p:nvPr/>
        </p:nvSpPr>
        <p:spPr>
          <a:xfrm rot="0">
            <a:off x="7293774" y="669925"/>
            <a:ext cx="8986991"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11" id="11"/>
          <p:cNvSpPr txBox="true"/>
          <p:nvPr/>
        </p:nvSpPr>
        <p:spPr>
          <a:xfrm rot="0">
            <a:off x="6504249" y="3871069"/>
            <a:ext cx="11594181" cy="4390241"/>
          </a:xfrm>
          <a:prstGeom prst="rect">
            <a:avLst/>
          </a:prstGeom>
        </p:spPr>
        <p:txBody>
          <a:bodyPr anchor="t" rtlCol="false" tIns="0" lIns="0" bIns="0" rIns="0">
            <a:spAutoFit/>
          </a:bodyPr>
          <a:lstStyle/>
          <a:p>
            <a:pPr>
              <a:lnSpc>
                <a:spcPts val="3193"/>
              </a:lnSpc>
            </a:pPr>
            <a:r>
              <a:rPr lang="en-US" sz="2280" spc="114">
                <a:solidFill>
                  <a:srgbClr val="2F3134"/>
                </a:solidFill>
                <a:latin typeface="Chivo"/>
              </a:rPr>
              <a:t>“Aerobic exercises, including jogging, swimming, cycling, walking, gardening, and dancing, have been proved to reduce anxiety and depression.</a:t>
            </a:r>
            <a:r>
              <a:rPr lang="en-US" sz="2280" spc="114">
                <a:solidFill>
                  <a:srgbClr val="2F3134"/>
                </a:solidFill>
                <a:latin typeface="Chivo"/>
              </a:rPr>
              <a:t> These improvements in mood are proposed to be caused by exercise-induced increase in blood circulation to the brain and by an influence on the hypothalamic-pituitary-adrenal (HPA) axis and, thus, on the physiologic reactivity to stress. This physiologic influence is probably mediated by the communication of the HPA axis with several regions of the brain, including the limbic system, which controls motivation and mood; the amygdala, which generates fear in response to stress; and the hippocampus, which plays an important part in memory formation as well as in mood and motivation.” - NIH</a:t>
            </a:r>
          </a:p>
        </p:txBody>
      </p:sp>
      <p:sp>
        <p:nvSpPr>
          <p:cNvPr name="TextBox 12" id="12"/>
          <p:cNvSpPr txBox="true"/>
          <p:nvPr/>
        </p:nvSpPr>
        <p:spPr>
          <a:xfrm rot="0">
            <a:off x="7526988" y="1209675"/>
            <a:ext cx="9328125" cy="2758440"/>
          </a:xfrm>
          <a:prstGeom prst="rect">
            <a:avLst/>
          </a:prstGeom>
        </p:spPr>
        <p:txBody>
          <a:bodyPr anchor="t" rtlCol="false" tIns="0" lIns="0" bIns="0" rIns="0">
            <a:spAutoFit/>
          </a:bodyPr>
          <a:lstStyle/>
          <a:p>
            <a:pPr algn="ctr">
              <a:lnSpc>
                <a:spcPts val="10605"/>
              </a:lnSpc>
            </a:pPr>
            <a:r>
              <a:rPr lang="en-US" sz="10500">
                <a:solidFill>
                  <a:srgbClr val="2F3134"/>
                </a:solidFill>
                <a:latin typeface="Chivo"/>
              </a:rPr>
              <a:t>MENTAL HEALTH</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401591">
            <a:off x="1178322" y="5138738"/>
            <a:ext cx="10287001"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6314679" y="3798057"/>
            <a:ext cx="11973321" cy="0"/>
          </a:xfrm>
          <a:prstGeom prst="line">
            <a:avLst/>
          </a:prstGeom>
          <a:ln cap="flat" w="9525">
            <a:solidFill>
              <a:srgbClr val="23725A"/>
            </a:solidFill>
            <a:prstDash val="solid"/>
            <a:headEnd type="none" len="sm" w="sm"/>
            <a:tailEnd type="none" len="sm" w="sm"/>
          </a:ln>
        </p:spPr>
      </p:sp>
      <p:grpSp>
        <p:nvGrpSpPr>
          <p:cNvPr name="Group 5" id="5"/>
          <p:cNvGrpSpPr>
            <a:grpSpLocks noChangeAspect="true"/>
          </p:cNvGrpSpPr>
          <p:nvPr/>
        </p:nvGrpSpPr>
        <p:grpSpPr>
          <a:xfrm rot="0">
            <a:off x="-42862" y="1594712"/>
            <a:ext cx="6357541" cy="8692290"/>
            <a:chOff x="0" y="0"/>
            <a:chExt cx="4644390" cy="6350000"/>
          </a:xfrm>
        </p:grpSpPr>
        <p:sp>
          <p:nvSpPr>
            <p:cNvPr name="Freeform 6" id="6"/>
            <p:cNvSpPr/>
            <p:nvPr/>
          </p:nvSpPr>
          <p:spPr>
            <a:xfrm flipH="false" flipV="false" rot="0">
              <a:off x="0" y="0"/>
              <a:ext cx="4644390" cy="6350000"/>
            </a:xfrm>
            <a:custGeom>
              <a:avLst/>
              <a:gdLst/>
              <a:ahLst/>
              <a:cxnLst/>
              <a:rect r="r" b="b" t="t" l="l"/>
              <a:pathLst>
                <a:path h="6350000" w="4644390">
                  <a:moveTo>
                    <a:pt x="4290060" y="1007110"/>
                  </a:moveTo>
                  <a:lnTo>
                    <a:pt x="3637280" y="353060"/>
                  </a:lnTo>
                  <a:lnTo>
                    <a:pt x="2783840" y="0"/>
                  </a:lnTo>
                  <a:lnTo>
                    <a:pt x="1860550" y="0"/>
                  </a:lnTo>
                  <a:lnTo>
                    <a:pt x="1007110" y="353060"/>
                  </a:lnTo>
                  <a:lnTo>
                    <a:pt x="353060" y="1007110"/>
                  </a:lnTo>
                  <a:lnTo>
                    <a:pt x="0" y="1860550"/>
                  </a:lnTo>
                  <a:lnTo>
                    <a:pt x="0" y="2571750"/>
                  </a:lnTo>
                  <a:lnTo>
                    <a:pt x="0" y="2783840"/>
                  </a:lnTo>
                  <a:lnTo>
                    <a:pt x="0" y="6350000"/>
                  </a:lnTo>
                  <a:lnTo>
                    <a:pt x="4644390" y="6350000"/>
                  </a:lnTo>
                  <a:lnTo>
                    <a:pt x="4644390" y="2783840"/>
                  </a:lnTo>
                  <a:lnTo>
                    <a:pt x="4644390" y="2571750"/>
                  </a:lnTo>
                  <a:lnTo>
                    <a:pt x="4644390" y="1860550"/>
                  </a:lnTo>
                  <a:lnTo>
                    <a:pt x="4290060" y="1007110"/>
                  </a:lnTo>
                  <a:close/>
                </a:path>
              </a:pathLst>
            </a:custGeom>
            <a:blipFill>
              <a:blip r:embed="rId4"/>
              <a:stretch>
                <a:fillRect l="-82298" t="0" r="0" b="0"/>
              </a:stretch>
            </a:blipFill>
          </p:spPr>
        </p:sp>
      </p:grpSp>
      <p:sp>
        <p:nvSpPr>
          <p:cNvPr name="TextBox 7" id="7"/>
          <p:cNvSpPr txBox="true"/>
          <p:nvPr/>
        </p:nvSpPr>
        <p:spPr>
          <a:xfrm rot="0">
            <a:off x="7293774" y="669925"/>
            <a:ext cx="8986991"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8" id="8"/>
          <p:cNvSpPr txBox="true"/>
          <p:nvPr/>
        </p:nvSpPr>
        <p:spPr>
          <a:xfrm rot="0">
            <a:off x="6572645" y="3836157"/>
            <a:ext cx="11457389" cy="6350000"/>
          </a:xfrm>
          <a:prstGeom prst="rect">
            <a:avLst/>
          </a:prstGeom>
        </p:spPr>
        <p:txBody>
          <a:bodyPr anchor="t" rtlCol="false" tIns="0" lIns="0" bIns="0" rIns="0">
            <a:spAutoFit/>
          </a:bodyPr>
          <a:lstStyle/>
          <a:p>
            <a:pPr>
              <a:lnSpc>
                <a:spcPts val="2800"/>
              </a:lnSpc>
            </a:pPr>
            <a:r>
              <a:rPr lang="en-US" sz="2000" spc="100">
                <a:solidFill>
                  <a:srgbClr val="2F3134"/>
                </a:solidFill>
                <a:latin typeface="Chivo"/>
              </a:rPr>
              <a:t>“Maintaining brain health and plasticity throughout life is an important public health goal, and the correlation between exercise and behavioral stimulation in supporting this achievement is clear. Indeed, research on human factors and physical activity suggests that exercise can maintain or even improve brain plasticity</a:t>
            </a:r>
            <a:r>
              <a:rPr lang="en-US" sz="2000" spc="100">
                <a:solidFill>
                  <a:srgbClr val="2F3134"/>
                </a:solidFill>
                <a:latin typeface="Chivo"/>
              </a:rPr>
              <a:t>. Plasticity is here defined as the normal ongoing state of the nervous system throughout one’s life span, while behavior is the manifestation of the coordinated workings of the entire nervous system. Whereas exercise is the intentional engagement in physical activity in order to enhance fitness level, physical activity encompasses all forms of movement produced by skeletal muscles. Exercise, as a “stressor,” appears to be a powerful determinant of brain (neuro)physiology and can be viewed as a widely practiced behavior that activates molecular and cellular cascades which support and maintain brain plasticity. These changes are mediated by upregulation of several growth factors, including vascular endothelial grow factor, and brain-derived neurotrophic factor (BDNF) . BDNF is a key protein in regulating maintenance, growth, and even survival of neurons , and has been shown to be an important activity-dependent modulator of synaptic transmission and, in turn, of synaptic plasticity . Furthermore, BDNF appears to mediate exercise-induced neurogenesis, i.e., the process by which new neurons proliferate and develop .” - NIH</a:t>
            </a:r>
          </a:p>
        </p:txBody>
      </p:sp>
      <p:sp>
        <p:nvSpPr>
          <p:cNvPr name="TextBox 9" id="9"/>
          <p:cNvSpPr txBox="true"/>
          <p:nvPr/>
        </p:nvSpPr>
        <p:spPr>
          <a:xfrm rot="0">
            <a:off x="7123208" y="1194811"/>
            <a:ext cx="9328125" cy="2513335"/>
          </a:xfrm>
          <a:prstGeom prst="rect">
            <a:avLst/>
          </a:prstGeom>
        </p:spPr>
        <p:txBody>
          <a:bodyPr anchor="t" rtlCol="false" tIns="0" lIns="0" bIns="0" rIns="0">
            <a:spAutoFit/>
          </a:bodyPr>
          <a:lstStyle/>
          <a:p>
            <a:pPr algn="ctr">
              <a:lnSpc>
                <a:spcPts val="9790"/>
              </a:lnSpc>
            </a:pPr>
            <a:r>
              <a:rPr lang="en-US" sz="8900">
                <a:solidFill>
                  <a:srgbClr val="2F3134"/>
                </a:solidFill>
                <a:latin typeface="Chivo"/>
              </a:rPr>
              <a:t>MOTOR FUNCTION</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401591">
            <a:off x="1178322" y="5138738"/>
            <a:ext cx="10287001"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6314679" y="3798057"/>
            <a:ext cx="11973321" cy="0"/>
          </a:xfrm>
          <a:prstGeom prst="line">
            <a:avLst/>
          </a:prstGeom>
          <a:ln cap="flat" w="9525">
            <a:solidFill>
              <a:srgbClr val="23725A"/>
            </a:solidFill>
            <a:prstDash val="solid"/>
            <a:headEnd type="none" len="sm" w="sm"/>
            <a:tailEnd type="none" len="sm" w="sm"/>
          </a:ln>
        </p:spPr>
      </p:sp>
      <p:sp>
        <p:nvSpPr>
          <p:cNvPr name="AutoShape 5" id="5"/>
          <p:cNvSpPr/>
          <p:nvPr/>
        </p:nvSpPr>
        <p:spPr>
          <a:xfrm rot="-10800000">
            <a:off x="0" y="8261310"/>
            <a:ext cx="18297525" cy="0"/>
          </a:xfrm>
          <a:prstGeom prst="line">
            <a:avLst/>
          </a:prstGeom>
          <a:ln cap="flat" w="9525">
            <a:solidFill>
              <a:srgbClr val="23725A"/>
            </a:solidFill>
            <a:prstDash val="solid"/>
            <a:headEnd type="none" len="sm" w="sm"/>
            <a:tailEnd type="none" len="sm" w="sm"/>
          </a:ln>
        </p:spPr>
      </p:sp>
      <p:sp>
        <p:nvSpPr>
          <p:cNvPr name="Freeform 6" id="6"/>
          <p:cNvSpPr/>
          <p:nvPr/>
        </p:nvSpPr>
        <p:spPr>
          <a:xfrm flipH="false" flipV="false" rot="0">
            <a:off x="15906343" y="8828045"/>
            <a:ext cx="1640772" cy="860509"/>
          </a:xfrm>
          <a:custGeom>
            <a:avLst/>
            <a:gdLst/>
            <a:ahLst/>
            <a:cxnLst/>
            <a:rect r="r" b="b" t="t" l="l"/>
            <a:pathLst>
              <a:path h="860509" w="1640772">
                <a:moveTo>
                  <a:pt x="0" y="0"/>
                </a:moveTo>
                <a:lnTo>
                  <a:pt x="1640773" y="0"/>
                </a:lnTo>
                <a:lnTo>
                  <a:pt x="1640773" y="860510"/>
                </a:lnTo>
                <a:lnTo>
                  <a:pt x="0" y="86051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4287" y="2589212"/>
            <a:ext cx="6328966" cy="3824360"/>
          </a:xfrm>
          <a:custGeom>
            <a:avLst/>
            <a:gdLst/>
            <a:ahLst/>
            <a:cxnLst/>
            <a:rect r="r" b="b" t="t" l="l"/>
            <a:pathLst>
              <a:path h="3824360" w="6328966">
                <a:moveTo>
                  <a:pt x="0" y="0"/>
                </a:moveTo>
                <a:lnTo>
                  <a:pt x="6328966" y="0"/>
                </a:lnTo>
                <a:lnTo>
                  <a:pt x="6328966" y="3824360"/>
                </a:lnTo>
                <a:lnTo>
                  <a:pt x="0" y="3824360"/>
                </a:lnTo>
                <a:lnTo>
                  <a:pt x="0" y="0"/>
                </a:lnTo>
                <a:close/>
              </a:path>
            </a:pathLst>
          </a:custGeom>
          <a:blipFill>
            <a:blip r:embed="rId6"/>
            <a:stretch>
              <a:fillRect l="0" t="-3354" r="0" b="-3354"/>
            </a:stretch>
          </a:blipFill>
          <a:ln w="66675" cap="rnd">
            <a:solidFill>
              <a:srgbClr val="000000"/>
            </a:solidFill>
            <a:prstDash val="solid"/>
            <a:round/>
          </a:ln>
        </p:spPr>
      </p:sp>
      <p:sp>
        <p:nvSpPr>
          <p:cNvPr name="TextBox 8" id="8"/>
          <p:cNvSpPr txBox="true"/>
          <p:nvPr/>
        </p:nvSpPr>
        <p:spPr>
          <a:xfrm rot="0">
            <a:off x="15906343" y="9050338"/>
            <a:ext cx="1640772" cy="358775"/>
          </a:xfrm>
          <a:prstGeom prst="rect">
            <a:avLst/>
          </a:prstGeom>
        </p:spPr>
        <p:txBody>
          <a:bodyPr anchor="t" rtlCol="false" tIns="0" lIns="0" bIns="0" rIns="0">
            <a:spAutoFit/>
          </a:bodyPr>
          <a:lstStyle/>
          <a:p>
            <a:pPr algn="ctr">
              <a:lnSpc>
                <a:spcPts val="2800"/>
              </a:lnSpc>
            </a:pPr>
            <a:r>
              <a:rPr lang="en-US" sz="2000" spc="400">
                <a:solidFill>
                  <a:srgbClr val="2F3134"/>
                </a:solidFill>
                <a:latin typeface="Chivo"/>
              </a:rPr>
              <a:t>06/12</a:t>
            </a:r>
          </a:p>
        </p:txBody>
      </p:sp>
      <p:sp>
        <p:nvSpPr>
          <p:cNvPr name="TextBox 9" id="9"/>
          <p:cNvSpPr txBox="true"/>
          <p:nvPr/>
        </p:nvSpPr>
        <p:spPr>
          <a:xfrm rot="0">
            <a:off x="7293774" y="669925"/>
            <a:ext cx="8986991"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10" id="10"/>
          <p:cNvSpPr txBox="true"/>
          <p:nvPr/>
        </p:nvSpPr>
        <p:spPr>
          <a:xfrm rot="0">
            <a:off x="6591620" y="4100075"/>
            <a:ext cx="11419439" cy="3821117"/>
          </a:xfrm>
          <a:prstGeom prst="rect">
            <a:avLst/>
          </a:prstGeom>
        </p:spPr>
        <p:txBody>
          <a:bodyPr anchor="t" rtlCol="false" tIns="0" lIns="0" bIns="0" rIns="0">
            <a:spAutoFit/>
          </a:bodyPr>
          <a:lstStyle/>
          <a:p>
            <a:pPr>
              <a:lnSpc>
                <a:spcPts val="3069"/>
              </a:lnSpc>
            </a:pPr>
            <a:r>
              <a:rPr lang="en-US" sz="2192" spc="109">
                <a:solidFill>
                  <a:srgbClr val="2F3134"/>
                </a:solidFill>
                <a:latin typeface="Chivo"/>
              </a:rPr>
              <a:t>“Regular physical activity triggers the release of a protein called brain-derived neurotrophic factor (BDNF), which nurtures existing neurons and encourages the growth and development of new neurons and synapses.</a:t>
            </a:r>
          </a:p>
          <a:p>
            <a:pPr>
              <a:lnSpc>
                <a:spcPts val="3069"/>
              </a:lnSpc>
            </a:pPr>
            <a:r>
              <a:rPr lang="en-US" sz="2192" spc="109" u="sng">
                <a:solidFill>
                  <a:srgbClr val="2F3134"/>
                </a:solidFill>
                <a:latin typeface="Chivo"/>
                <a:hlinkClick r:id="rId7" tooltip="https://neurosciencenews.com/hippocampus-neurogenesis-exercise-3607/"/>
              </a:rPr>
              <a:t>Aerobic exercises</a:t>
            </a:r>
            <a:r>
              <a:rPr lang="en-US" sz="2192" spc="109">
                <a:solidFill>
                  <a:srgbClr val="2F3134"/>
                </a:solidFill>
                <a:latin typeface="Chivo"/>
              </a:rPr>
              <a:t> like running and swimming are particularly beneficial. They not only stimulate neurogenesis but also increase the size of the anterior hippocampus, leading to improved spatial memory.</a:t>
            </a:r>
          </a:p>
          <a:p>
            <a:pPr>
              <a:lnSpc>
                <a:spcPts val="3069"/>
              </a:lnSpc>
            </a:pPr>
            <a:r>
              <a:rPr lang="en-US" sz="2192" spc="109">
                <a:solidFill>
                  <a:srgbClr val="2F3134"/>
                </a:solidFill>
                <a:latin typeface="Chivo"/>
              </a:rPr>
              <a:t>Moreover, they’ve been linked to the preservation of white and gray matter in the frontal, temporal, and parietal cortexes, areas that typically shrink with age and are vital for cognitive function.” -Neurosciencenews</a:t>
            </a:r>
          </a:p>
          <a:p>
            <a:pPr>
              <a:lnSpc>
                <a:spcPts val="3069"/>
              </a:lnSpc>
            </a:pPr>
          </a:p>
        </p:txBody>
      </p:sp>
      <p:sp>
        <p:nvSpPr>
          <p:cNvPr name="TextBox 11" id="11"/>
          <p:cNvSpPr txBox="true"/>
          <p:nvPr/>
        </p:nvSpPr>
        <p:spPr>
          <a:xfrm rot="0">
            <a:off x="7526988" y="2179637"/>
            <a:ext cx="9328125" cy="1209675"/>
          </a:xfrm>
          <a:prstGeom prst="rect">
            <a:avLst/>
          </a:prstGeom>
        </p:spPr>
        <p:txBody>
          <a:bodyPr anchor="t" rtlCol="false" tIns="0" lIns="0" bIns="0" rIns="0">
            <a:spAutoFit/>
          </a:bodyPr>
          <a:lstStyle/>
          <a:p>
            <a:pPr algn="ctr">
              <a:lnSpc>
                <a:spcPts val="8400"/>
              </a:lnSpc>
            </a:pPr>
            <a:r>
              <a:rPr lang="en-US" sz="10500">
                <a:solidFill>
                  <a:srgbClr val="2F3134"/>
                </a:solidFill>
                <a:latin typeface="Chivo"/>
              </a:rPr>
              <a:t>NEURONS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4D4D4"/>
        </a:solidFill>
      </p:bgPr>
    </p:bg>
    <p:spTree>
      <p:nvGrpSpPr>
        <p:cNvPr id="1" name=""/>
        <p:cNvGrpSpPr/>
        <p:nvPr/>
      </p:nvGrpSpPr>
      <p:grpSpPr>
        <a:xfrm>
          <a:off x="0" y="0"/>
          <a:ext cx="0" cy="0"/>
          <a:chOff x="0" y="0"/>
          <a:chExt cx="0" cy="0"/>
        </a:xfrm>
      </p:grpSpPr>
      <p:sp>
        <p:nvSpPr>
          <p:cNvPr name="Freeform 2" id="2"/>
          <p:cNvSpPr/>
          <p:nvPr/>
        </p:nvSpPr>
        <p:spPr>
          <a:xfrm flipH="false" flipV="false" rot="0">
            <a:off x="16855112" y="727075"/>
            <a:ext cx="404188" cy="301625"/>
          </a:xfrm>
          <a:custGeom>
            <a:avLst/>
            <a:gdLst/>
            <a:ahLst/>
            <a:cxnLst/>
            <a:rect r="r" b="b" t="t" l="l"/>
            <a:pathLst>
              <a:path h="301625" w="404188">
                <a:moveTo>
                  <a:pt x="0" y="0"/>
                </a:moveTo>
                <a:lnTo>
                  <a:pt x="404188" y="0"/>
                </a:lnTo>
                <a:lnTo>
                  <a:pt x="404188" y="301625"/>
                </a:lnTo>
                <a:lnTo>
                  <a:pt x="0" y="3016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5401591">
            <a:off x="1178322" y="5138738"/>
            <a:ext cx="10287001" cy="0"/>
          </a:xfrm>
          <a:prstGeom prst="line">
            <a:avLst/>
          </a:prstGeom>
          <a:ln cap="flat" w="9525">
            <a:solidFill>
              <a:srgbClr val="23725A"/>
            </a:solidFill>
            <a:prstDash val="solid"/>
            <a:headEnd type="none" len="sm" w="sm"/>
            <a:tailEnd type="none" len="sm" w="sm"/>
          </a:ln>
        </p:spPr>
      </p:sp>
      <p:sp>
        <p:nvSpPr>
          <p:cNvPr name="AutoShape 4" id="4"/>
          <p:cNvSpPr/>
          <p:nvPr/>
        </p:nvSpPr>
        <p:spPr>
          <a:xfrm rot="-10800000">
            <a:off x="6314679" y="3798057"/>
            <a:ext cx="11973321" cy="0"/>
          </a:xfrm>
          <a:prstGeom prst="line">
            <a:avLst/>
          </a:prstGeom>
          <a:ln cap="flat" w="9525">
            <a:solidFill>
              <a:srgbClr val="23725A"/>
            </a:solidFill>
            <a:prstDash val="solid"/>
            <a:headEnd type="none" len="sm" w="sm"/>
            <a:tailEnd type="none" len="sm" w="sm"/>
          </a:ln>
        </p:spPr>
      </p:sp>
      <p:sp>
        <p:nvSpPr>
          <p:cNvPr name="AutoShape 5" id="5"/>
          <p:cNvSpPr/>
          <p:nvPr/>
        </p:nvSpPr>
        <p:spPr>
          <a:xfrm rot="-10800000">
            <a:off x="0" y="8261310"/>
            <a:ext cx="18297525" cy="0"/>
          </a:xfrm>
          <a:prstGeom prst="line">
            <a:avLst/>
          </a:prstGeom>
          <a:ln cap="flat" w="9525">
            <a:solidFill>
              <a:srgbClr val="23725A"/>
            </a:solidFill>
            <a:prstDash val="solid"/>
            <a:headEnd type="none" len="sm" w="sm"/>
            <a:tailEnd type="none" len="sm" w="sm"/>
          </a:ln>
        </p:spPr>
      </p:sp>
      <p:sp>
        <p:nvSpPr>
          <p:cNvPr name="Freeform 6" id="6"/>
          <p:cNvSpPr/>
          <p:nvPr/>
        </p:nvSpPr>
        <p:spPr>
          <a:xfrm flipH="false" flipV="false" rot="0">
            <a:off x="347907" y="2143164"/>
            <a:ext cx="5576002" cy="4185491"/>
          </a:xfrm>
          <a:custGeom>
            <a:avLst/>
            <a:gdLst/>
            <a:ahLst/>
            <a:cxnLst/>
            <a:rect r="r" b="b" t="t" l="l"/>
            <a:pathLst>
              <a:path h="4185491" w="5576002">
                <a:moveTo>
                  <a:pt x="0" y="0"/>
                </a:moveTo>
                <a:lnTo>
                  <a:pt x="5576002" y="0"/>
                </a:lnTo>
                <a:lnTo>
                  <a:pt x="5576002" y="4185490"/>
                </a:lnTo>
                <a:lnTo>
                  <a:pt x="0" y="4185490"/>
                </a:lnTo>
                <a:lnTo>
                  <a:pt x="0" y="0"/>
                </a:lnTo>
                <a:close/>
              </a:path>
            </a:pathLst>
          </a:custGeom>
          <a:blipFill>
            <a:blip r:embed="rId4"/>
            <a:stretch>
              <a:fillRect l="0" t="-1034" r="0" b="-1034"/>
            </a:stretch>
          </a:blipFill>
        </p:spPr>
      </p:sp>
      <p:sp>
        <p:nvSpPr>
          <p:cNvPr name="TextBox 7" id="7"/>
          <p:cNvSpPr txBox="true"/>
          <p:nvPr/>
        </p:nvSpPr>
        <p:spPr>
          <a:xfrm rot="0">
            <a:off x="7293774" y="669925"/>
            <a:ext cx="8986991" cy="358775"/>
          </a:xfrm>
          <a:prstGeom prst="rect">
            <a:avLst/>
          </a:prstGeom>
        </p:spPr>
        <p:txBody>
          <a:bodyPr anchor="t" rtlCol="false" tIns="0" lIns="0" bIns="0" rIns="0">
            <a:spAutoFit/>
          </a:bodyPr>
          <a:lstStyle/>
          <a:p>
            <a:pPr>
              <a:lnSpc>
                <a:spcPts val="2800"/>
              </a:lnSpc>
            </a:pPr>
            <a:r>
              <a:rPr lang="en-US" sz="2000" spc="160">
                <a:solidFill>
                  <a:srgbClr val="2F3134"/>
                </a:solidFill>
                <a:latin typeface="Chivo"/>
              </a:rPr>
              <a:t>LAT Wellness</a:t>
            </a:r>
          </a:p>
        </p:txBody>
      </p:sp>
      <p:sp>
        <p:nvSpPr>
          <p:cNvPr name="TextBox 8" id="8"/>
          <p:cNvSpPr txBox="true"/>
          <p:nvPr/>
        </p:nvSpPr>
        <p:spPr>
          <a:xfrm rot="0">
            <a:off x="7526988" y="2179637"/>
            <a:ext cx="9328125" cy="1209675"/>
          </a:xfrm>
          <a:prstGeom prst="rect">
            <a:avLst/>
          </a:prstGeom>
        </p:spPr>
        <p:txBody>
          <a:bodyPr anchor="t" rtlCol="false" tIns="0" lIns="0" bIns="0" rIns="0">
            <a:spAutoFit/>
          </a:bodyPr>
          <a:lstStyle/>
          <a:p>
            <a:pPr algn="ctr">
              <a:lnSpc>
                <a:spcPts val="8400"/>
              </a:lnSpc>
            </a:pPr>
            <a:r>
              <a:rPr lang="en-US" sz="10500">
                <a:solidFill>
                  <a:srgbClr val="2F3134"/>
                </a:solidFill>
                <a:latin typeface="Chivo"/>
              </a:rPr>
              <a:t>GLIAL CELLS</a:t>
            </a:r>
          </a:p>
        </p:txBody>
      </p:sp>
      <p:sp>
        <p:nvSpPr>
          <p:cNvPr name="TextBox 9" id="9"/>
          <p:cNvSpPr txBox="true"/>
          <p:nvPr/>
        </p:nvSpPr>
        <p:spPr>
          <a:xfrm rot="0">
            <a:off x="6314679" y="4064000"/>
            <a:ext cx="11766556" cy="3990970"/>
          </a:xfrm>
          <a:prstGeom prst="rect">
            <a:avLst/>
          </a:prstGeom>
        </p:spPr>
        <p:txBody>
          <a:bodyPr anchor="t" rtlCol="false" tIns="0" lIns="0" bIns="0" rIns="0">
            <a:spAutoFit/>
          </a:bodyPr>
          <a:lstStyle/>
          <a:p>
            <a:pPr algn="ctr">
              <a:lnSpc>
                <a:spcPts val="3150"/>
              </a:lnSpc>
              <a:spcBef>
                <a:spcPct val="0"/>
              </a:spcBef>
            </a:pPr>
            <a:r>
              <a:rPr lang="en-US" sz="2250" spc="180">
                <a:solidFill>
                  <a:srgbClr val="2F3134"/>
                </a:solidFill>
                <a:latin typeface="Chivo"/>
              </a:rPr>
              <a:t>“</a:t>
            </a:r>
            <a:r>
              <a:rPr lang="en-US" sz="2250" spc="180">
                <a:solidFill>
                  <a:srgbClr val="2F3134"/>
                </a:solidFill>
                <a:latin typeface="Chivo"/>
              </a:rPr>
              <a:t>Physical exercise improves brain functions by regulating glial activation in numerous CNS diseases, including AD, Parkinson’s Diseases and ischemic stroke. Physical exercise could activate cellular and molecular pathways contributing to neuroplasticity. Glial cells play a multifaceted and complex role in CNS diseases with their supportive effects on cell proliferation and brain plasticity. Neuroplasticity is found to be enhanced in the absence of microglia T cell interaction and microglia activation after exercise. Physical exercise inhibits neuroinflammation and microglial activation and modulates dopaminergic damages.” </a:t>
            </a:r>
          </a:p>
          <a:p>
            <a:pPr algn="ctr">
              <a:lnSpc>
                <a:spcPts val="3150"/>
              </a:lnSpc>
              <a:spcBef>
                <a:spcPct val="0"/>
              </a:spcBef>
            </a:pPr>
            <a:r>
              <a:rPr lang="en-US" sz="2250" spc="180">
                <a:solidFill>
                  <a:srgbClr val="2F3134"/>
                </a:solidFill>
                <a:latin typeface="Chivo"/>
              </a:rPr>
              <a:t>- aginganddisease.org</a:t>
            </a:r>
          </a:p>
        </p:txBody>
      </p:sp>
      <p:sp>
        <p:nvSpPr>
          <p:cNvPr name="Freeform 10" id="10"/>
          <p:cNvSpPr/>
          <p:nvPr/>
        </p:nvSpPr>
        <p:spPr>
          <a:xfrm flipH="false" flipV="false" rot="0">
            <a:off x="347907" y="9125139"/>
            <a:ext cx="5576002" cy="4185491"/>
          </a:xfrm>
          <a:custGeom>
            <a:avLst/>
            <a:gdLst/>
            <a:ahLst/>
            <a:cxnLst/>
            <a:rect r="r" b="b" t="t" l="l"/>
            <a:pathLst>
              <a:path h="4185491" w="5576002">
                <a:moveTo>
                  <a:pt x="0" y="0"/>
                </a:moveTo>
                <a:lnTo>
                  <a:pt x="5576002" y="0"/>
                </a:lnTo>
                <a:lnTo>
                  <a:pt x="5576002" y="4185491"/>
                </a:lnTo>
                <a:lnTo>
                  <a:pt x="0" y="4185491"/>
                </a:lnTo>
                <a:lnTo>
                  <a:pt x="0" y="0"/>
                </a:lnTo>
                <a:close/>
              </a:path>
            </a:pathLst>
          </a:custGeom>
          <a:blipFill>
            <a:blip r:embed="rId4"/>
            <a:stretch>
              <a:fillRect l="0" t="-1034" r="0" b="-103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DAFw0FRBpSY</dc:identifier>
  <dcterms:modified xsi:type="dcterms:W3CDTF">2011-08-01T06:04:30Z</dcterms:modified>
  <cp:revision>1</cp:revision>
  <dc:title>Wellness Brand Presentation Deck</dc:title>
</cp:coreProperties>
</file>