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4" r:id="rId4"/>
    <p:sldMasterId id="2147483810" r:id="rId5"/>
  </p:sldMasterIdLst>
  <p:notesMasterIdLst>
    <p:notesMasterId r:id="rId25"/>
  </p:notesMasterIdLst>
  <p:sldIdLst>
    <p:sldId id="256" r:id="rId6"/>
    <p:sldId id="333" r:id="rId7"/>
    <p:sldId id="491" r:id="rId8"/>
    <p:sldId id="493" r:id="rId9"/>
    <p:sldId id="482" r:id="rId10"/>
    <p:sldId id="490" r:id="rId11"/>
    <p:sldId id="480" r:id="rId12"/>
    <p:sldId id="487" r:id="rId13"/>
    <p:sldId id="334" r:id="rId14"/>
    <p:sldId id="463" r:id="rId15"/>
    <p:sldId id="314" r:id="rId16"/>
    <p:sldId id="312" r:id="rId17"/>
    <p:sldId id="281" r:id="rId18"/>
    <p:sldId id="310" r:id="rId19"/>
    <p:sldId id="326" r:id="rId20"/>
    <p:sldId id="330" r:id="rId21"/>
    <p:sldId id="494" r:id="rId22"/>
    <p:sldId id="466" r:id="rId23"/>
    <p:sldId id="468" r:id="rId24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ltana Karim" initials="SK" lastIdx="1" clrIdx="0">
    <p:extLst>
      <p:ext uri="{19B8F6BF-5375-455C-9EA6-DF929625EA0E}">
        <p15:presenceInfo xmlns:p15="http://schemas.microsoft.com/office/powerpoint/2012/main" userId="baf646b26a37b779" providerId="Windows Live"/>
      </p:ext>
    </p:extLst>
  </p:cmAuthor>
  <p:cmAuthor id="2" name="Sultana Karim" initials="SK [2]" lastIdx="1" clrIdx="1">
    <p:extLst>
      <p:ext uri="{19B8F6BF-5375-455C-9EA6-DF929625EA0E}">
        <p15:presenceInfo xmlns:p15="http://schemas.microsoft.com/office/powerpoint/2012/main" userId="S::skarim@postpartumva.org::63acf104-54bd-40c0-b8bf-4fdddbdec8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FC270-C541-4315-9234-206776AFBF75}" v="492" dt="2023-01-24T18:50:55.833"/>
    <p1510:client id="{3CC03DC3-57A6-433D-B923-06A1FF66231E}" v="6" dt="2023-04-25T01:58:37.448"/>
    <p1510:client id="{429BC5F7-5D76-4CD4-B9B0-DAC8F5CD958A}" v="36" dt="2023-04-25T02:00:42.800"/>
    <p1510:client id="{561C5146-196B-476C-83E8-787436C2F35C}" v="138" dt="2023-01-25T01:41:17.416"/>
    <p1510:client id="{7213624D-25A6-4DB8-8E18-3F841C151D69}" v="17" dt="2023-04-25T01:55:57.991"/>
    <p1510:client id="{8E49EE11-BCD9-75A6-B02A-9086238EB721}" v="1" dt="2023-04-26T16:14:45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787" autoAdjust="0"/>
  </p:normalViewPr>
  <p:slideViewPr>
    <p:cSldViewPr snapToGrid="0">
      <p:cViewPr varScale="1">
        <p:scale>
          <a:sx n="63" d="100"/>
          <a:sy n="63" d="100"/>
        </p:scale>
        <p:origin x="13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61b3cfafa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61b3cfafae_0_1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84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3" name="Google Shape;1043;p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8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>
            <a:spLocks noGrp="1"/>
          </p:cNvSpPr>
          <p:nvPr>
            <p:ph type="sldNum" idx="12"/>
          </p:nvPr>
        </p:nvSpPr>
        <p:spPr>
          <a:xfrm>
            <a:off x="4235668" y="9271467"/>
            <a:ext cx="3240362" cy="48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85" tIns="49229" rIns="98485" bIns="49229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:notes"/>
          <p:cNvSpPr txBox="1"/>
          <p:nvPr/>
        </p:nvSpPr>
        <p:spPr>
          <a:xfrm>
            <a:off x="4235030" y="9271160"/>
            <a:ext cx="3241040" cy="48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85" tIns="49229" rIns="98485" bIns="49229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2800" y="1220788"/>
            <a:ext cx="5851525" cy="3292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747776" y="4697587"/>
            <a:ext cx="5982208" cy="384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85" tIns="49229" rIns="98485" bIns="49229" anchor="t" anchorCtr="0">
            <a:noAutofit/>
          </a:bodyPr>
          <a:lstStyle/>
          <a:p>
            <a:pPr marL="0" indent="0">
              <a:buNone/>
            </a:pPr>
            <a:r>
              <a:rPr lang="en-US"/>
              <a:t>Social media highlight reels exacerbate this misconception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979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sldNum" idx="12"/>
          </p:nvPr>
        </p:nvSpPr>
        <p:spPr>
          <a:xfrm>
            <a:off x="4235668" y="9271467"/>
            <a:ext cx="3240362" cy="48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85" tIns="49229" rIns="98485" bIns="49229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</a:rPr>
              <a:pPr algn="r"/>
              <a:t>4</a:t>
            </a:fld>
            <a:endParaRPr sz="1200">
              <a:solidFill>
                <a:schemeClr val="dk1"/>
              </a:solidFill>
            </a:endParaRPr>
          </a:p>
        </p:txBody>
      </p:sp>
      <p:sp>
        <p:nvSpPr>
          <p:cNvPr id="134" name="Google Shape;134;p3:notes"/>
          <p:cNvSpPr txBox="1"/>
          <p:nvPr/>
        </p:nvSpPr>
        <p:spPr>
          <a:xfrm>
            <a:off x="4329141" y="9425679"/>
            <a:ext cx="3313063" cy="49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334" tIns="50154" rIns="100334" bIns="50154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</a:rPr>
              <a:pPr algn="r"/>
              <a:t>4</a:t>
            </a:fld>
            <a:endParaRPr sz="1200">
              <a:solidFill>
                <a:schemeClr val="dk1"/>
              </a:solidFill>
            </a:endParaRPr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2800" y="1220788"/>
            <a:ext cx="5851525" cy="3292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747776" y="4697587"/>
            <a:ext cx="5982208" cy="384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85" tIns="49229" rIns="98485" bIns="49229" anchor="t" anchorCtr="0">
            <a:noAutofit/>
          </a:bodyPr>
          <a:lstStyle/>
          <a:p>
            <a:pPr marL="0" indent="0">
              <a:buNone/>
            </a:pPr>
            <a:r>
              <a:rPr lang="en-US"/>
              <a:t>Before moving to the next slide, d</a:t>
            </a:r>
            <a:r>
              <a:rPr lang="en-US" baseline="0"/>
              <a:t>o a poll and how common do they think maternal mental health issues (anxiety/depression) are during the perinatal time.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713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91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:notes"/>
          <p:cNvSpPr txBox="1"/>
          <p:nvPr/>
        </p:nvSpPr>
        <p:spPr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5" tIns="47450" rIns="94925" bIns="474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042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7f9f6822f_2_484:notes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60" cy="378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34" tIns="96634" rIns="96634" bIns="96634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Refer to Predictors &amp; Risk Factors handout</a:t>
            </a:r>
            <a:endParaRPr dirty="0"/>
          </a:p>
          <a:p>
            <a:pPr marL="0" indent="0">
              <a:buNone/>
            </a:pPr>
            <a:r>
              <a:rPr lang="en" dirty="0"/>
              <a:t>Provide a copy of this handout</a:t>
            </a: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en-US" dirty="0"/>
              <a:t>Hormonal changes</a:t>
            </a: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en-US" dirty="0"/>
              <a:t>Sleep deprivation</a:t>
            </a: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en-US" dirty="0"/>
              <a:t>Single biggest identity transition </a:t>
            </a: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en-US" dirty="0"/>
              <a:t>Unrealistic expectations</a:t>
            </a: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en-US" dirty="0"/>
              <a:t>Difficulties in pregnancy or birth</a:t>
            </a: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en-US" dirty="0"/>
              <a:t>Predisposition for depression or anxiety         </a:t>
            </a:r>
            <a:r>
              <a:rPr lang="en-US" i="1" dirty="0"/>
              <a:t>(prior depression is #1 predictor for PMAD)</a:t>
            </a:r>
            <a:endParaRPr lang="en" dirty="0"/>
          </a:p>
        </p:txBody>
      </p:sp>
      <p:sp>
        <p:nvSpPr>
          <p:cNvPr id="215" name="Google Shape;215;g107f9f6822f_2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6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55150" y="1018950"/>
            <a:ext cx="8595000" cy="13500"/>
          </a:xfrm>
          <a:prstGeom prst="straightConnector1">
            <a:avLst/>
          </a:prstGeom>
          <a:noFill/>
          <a:ln w="19050" cap="flat" cmpd="sng">
            <a:solidFill>
              <a:srgbClr val="2D328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150" y="69824"/>
            <a:ext cx="3988427" cy="85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/Video Slide">
  <p:cSld name="Graphic/Video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274500" y="4415275"/>
            <a:ext cx="757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Cambria"/>
                <a:ea typeface="Cambria"/>
                <a:cs typeface="Cambria"/>
                <a:sym typeface="Cambria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832450" y="4785900"/>
            <a:ext cx="27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89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noFill/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51"/>
          <p:cNvCxnSpPr/>
          <p:nvPr/>
        </p:nvCxnSpPr>
        <p:spPr>
          <a:xfrm>
            <a:off x="255150" y="1018950"/>
            <a:ext cx="8595000" cy="13500"/>
          </a:xfrm>
          <a:prstGeom prst="straightConnector1">
            <a:avLst/>
          </a:prstGeom>
          <a:noFill/>
          <a:ln w="19050" cap="flat" cmpd="sng">
            <a:solidFill>
              <a:srgbClr val="2D328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151" y="69824"/>
            <a:ext cx="3988427" cy="85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>
  <p:cSld name="Bulleted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2"/>
          <p:cNvSpPr txBox="1">
            <a:spLocks noGrp="1"/>
          </p:cNvSpPr>
          <p:nvPr>
            <p:ph type="title"/>
          </p:nvPr>
        </p:nvSpPr>
        <p:spPr>
          <a:xfrm>
            <a:off x="274500" y="170525"/>
            <a:ext cx="85206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cxnSp>
        <p:nvCxnSpPr>
          <p:cNvPr id="20" name="Google Shape;20;p52"/>
          <p:cNvCxnSpPr/>
          <p:nvPr/>
        </p:nvCxnSpPr>
        <p:spPr>
          <a:xfrm>
            <a:off x="274500" y="937575"/>
            <a:ext cx="8595000" cy="13500"/>
          </a:xfrm>
          <a:prstGeom prst="straightConnector1">
            <a:avLst/>
          </a:prstGeom>
          <a:noFill/>
          <a:ln w="19050" cap="flat" cmpd="sng">
            <a:solidFill>
              <a:srgbClr val="2D328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" name="Google Shape;21;p52"/>
          <p:cNvPicPr preferRelativeResize="0"/>
          <p:nvPr/>
        </p:nvPicPr>
        <p:blipFill rotWithShape="1">
          <a:blip r:embed="rId2">
            <a:alphaModFix/>
          </a:blip>
          <a:srcRect b="14250"/>
          <a:stretch/>
        </p:blipFill>
        <p:spPr>
          <a:xfrm>
            <a:off x="7532751" y="170525"/>
            <a:ext cx="1299550" cy="7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2"/>
          <p:cNvSpPr txBox="1">
            <a:spLocks noGrp="1"/>
          </p:cNvSpPr>
          <p:nvPr>
            <p:ph type="sldNum" idx="12"/>
          </p:nvPr>
        </p:nvSpPr>
        <p:spPr>
          <a:xfrm>
            <a:off x="8832450" y="4785900"/>
            <a:ext cx="27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>
              <a:buClr>
                <a:srgbClr val="888888"/>
              </a:buClr>
              <a:buSzPts val="1333"/>
              <a:buFont typeface="Cambria"/>
              <a:buNone/>
              <a:defRPr sz="1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Slide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3"/>
          <p:cNvSpPr txBox="1">
            <a:spLocks noGrp="1"/>
          </p:cNvSpPr>
          <p:nvPr>
            <p:ph type="title"/>
          </p:nvPr>
        </p:nvSpPr>
        <p:spPr>
          <a:xfrm>
            <a:off x="274500" y="170525"/>
            <a:ext cx="85206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cxnSp>
        <p:nvCxnSpPr>
          <p:cNvPr id="25" name="Google Shape;25;p53"/>
          <p:cNvCxnSpPr/>
          <p:nvPr/>
        </p:nvCxnSpPr>
        <p:spPr>
          <a:xfrm>
            <a:off x="274500" y="937575"/>
            <a:ext cx="8595000" cy="13500"/>
          </a:xfrm>
          <a:prstGeom prst="straightConnector1">
            <a:avLst/>
          </a:prstGeom>
          <a:noFill/>
          <a:ln w="19050" cap="flat" cmpd="sng">
            <a:solidFill>
              <a:srgbClr val="2D328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53"/>
          <p:cNvPicPr preferRelativeResize="0"/>
          <p:nvPr/>
        </p:nvPicPr>
        <p:blipFill rotWithShape="1">
          <a:blip r:embed="rId2">
            <a:alphaModFix/>
          </a:blip>
          <a:srcRect b="14250"/>
          <a:stretch/>
        </p:blipFill>
        <p:spPr>
          <a:xfrm>
            <a:off x="7532751" y="170525"/>
            <a:ext cx="1299550" cy="7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3"/>
          <p:cNvSpPr txBox="1">
            <a:spLocks noGrp="1"/>
          </p:cNvSpPr>
          <p:nvPr>
            <p:ph type="subTitle" idx="1"/>
          </p:nvPr>
        </p:nvSpPr>
        <p:spPr>
          <a:xfrm>
            <a:off x="274500" y="1068850"/>
            <a:ext cx="8595000" cy="3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3000"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3"/>
          <p:cNvSpPr txBox="1">
            <a:spLocks noGrp="1"/>
          </p:cNvSpPr>
          <p:nvPr>
            <p:ph type="sldNum" idx="12"/>
          </p:nvPr>
        </p:nvSpPr>
        <p:spPr>
          <a:xfrm>
            <a:off x="8832450" y="4785900"/>
            <a:ext cx="27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l">
              <a:buClr>
                <a:srgbClr val="888888"/>
              </a:buClr>
              <a:buSzPts val="1333"/>
              <a:buFont typeface="Cambria"/>
              <a:buNone/>
              <a:defRPr sz="10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2_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7"/>
          <p:cNvSpPr txBox="1">
            <a:spLocks noGrp="1"/>
          </p:cNvSpPr>
          <p:nvPr>
            <p:ph type="title"/>
          </p:nvPr>
        </p:nvSpPr>
        <p:spPr>
          <a:xfrm>
            <a:off x="556822" y="118396"/>
            <a:ext cx="8030356" cy="111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9"/>
          <p:cNvSpPr/>
          <p:nvPr/>
        </p:nvSpPr>
        <p:spPr>
          <a:xfrm>
            <a:off x="0" y="0"/>
            <a:ext cx="9144000" cy="1544479"/>
          </a:xfrm>
          <a:custGeom>
            <a:avLst/>
            <a:gdLst/>
            <a:ahLst/>
            <a:cxnLst/>
            <a:rect l="l" t="t" r="r" b="b"/>
            <a:pathLst>
              <a:path w="12192000" h="2059305" extrusionOk="0">
                <a:moveTo>
                  <a:pt x="0" y="2059011"/>
                </a:moveTo>
                <a:lnTo>
                  <a:pt x="12191999" y="2059011"/>
                </a:lnTo>
                <a:lnTo>
                  <a:pt x="12191999" y="0"/>
                </a:lnTo>
                <a:lnTo>
                  <a:pt x="0" y="0"/>
                </a:lnTo>
                <a:lnTo>
                  <a:pt x="0" y="2059011"/>
                </a:lnTo>
                <a:close/>
              </a:path>
            </a:pathLst>
          </a:custGeom>
          <a:solidFill>
            <a:srgbClr val="ABCBF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9"/>
          <p:cNvSpPr/>
          <p:nvPr/>
        </p:nvSpPr>
        <p:spPr>
          <a:xfrm>
            <a:off x="0" y="3258758"/>
            <a:ext cx="9144000" cy="1884998"/>
          </a:xfrm>
          <a:custGeom>
            <a:avLst/>
            <a:gdLst/>
            <a:ahLst/>
            <a:cxnLst/>
            <a:rect l="l" t="t" r="r" b="b"/>
            <a:pathLst>
              <a:path w="12192000" h="2513329" extrusionOk="0">
                <a:moveTo>
                  <a:pt x="0" y="2512987"/>
                </a:moveTo>
                <a:lnTo>
                  <a:pt x="12191999" y="2512987"/>
                </a:lnTo>
                <a:lnTo>
                  <a:pt x="12191999" y="0"/>
                </a:lnTo>
                <a:lnTo>
                  <a:pt x="0" y="0"/>
                </a:lnTo>
                <a:lnTo>
                  <a:pt x="0" y="2512987"/>
                </a:lnTo>
                <a:close/>
              </a:path>
            </a:pathLst>
          </a:custGeom>
          <a:solidFill>
            <a:srgbClr val="ABCBF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9"/>
          <p:cNvSpPr/>
          <p:nvPr/>
        </p:nvSpPr>
        <p:spPr>
          <a:xfrm>
            <a:off x="0" y="2915858"/>
            <a:ext cx="9141619" cy="342900"/>
          </a:xfrm>
          <a:custGeom>
            <a:avLst/>
            <a:gdLst/>
            <a:ahLst/>
            <a:cxnLst/>
            <a:rect l="l" t="t" r="r" b="b"/>
            <a:pathLst>
              <a:path w="12188825" h="457200" extrusionOk="0">
                <a:moveTo>
                  <a:pt x="0" y="0"/>
                </a:moveTo>
                <a:lnTo>
                  <a:pt x="12188756" y="0"/>
                </a:lnTo>
                <a:lnTo>
                  <a:pt x="12188756" y="457199"/>
                </a:lnTo>
                <a:lnTo>
                  <a:pt x="0" y="457199"/>
                </a:lnTo>
                <a:lnTo>
                  <a:pt x="0" y="0"/>
                </a:lnTo>
                <a:close/>
              </a:path>
            </a:pathLst>
          </a:custGeom>
          <a:solidFill>
            <a:srgbClr val="629DD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9"/>
          <p:cNvSpPr/>
          <p:nvPr/>
        </p:nvSpPr>
        <p:spPr>
          <a:xfrm>
            <a:off x="0" y="1544258"/>
            <a:ext cx="9141619" cy="1371600"/>
          </a:xfrm>
          <a:custGeom>
            <a:avLst/>
            <a:gdLst/>
            <a:ahLst/>
            <a:cxnLst/>
            <a:rect l="l" t="t" r="r" b="b"/>
            <a:pathLst>
              <a:path w="12188825" h="1828800" extrusionOk="0">
                <a:moveTo>
                  <a:pt x="0" y="0"/>
                </a:moveTo>
                <a:lnTo>
                  <a:pt x="12188756" y="0"/>
                </a:lnTo>
                <a:lnTo>
                  <a:pt x="12188756" y="1828799"/>
                </a:lnTo>
                <a:lnTo>
                  <a:pt x="0" y="1828799"/>
                </a:lnTo>
                <a:lnTo>
                  <a:pt x="0" y="0"/>
                </a:lnTo>
                <a:close/>
              </a:path>
            </a:pathLst>
          </a:custGeom>
          <a:solidFill>
            <a:srgbClr val="7F8F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9"/>
          <p:cNvSpPr txBox="1">
            <a:spLocks noGrp="1"/>
          </p:cNvSpPr>
          <p:nvPr>
            <p:ph type="ctrTitle"/>
          </p:nvPr>
        </p:nvSpPr>
        <p:spPr>
          <a:xfrm>
            <a:off x="1495083" y="1881047"/>
            <a:ext cx="6153835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>
  <p:cSld name="TITLE_AND_BODY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274500" y="170525"/>
            <a:ext cx="8520600" cy="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cxnSp>
        <p:nvCxnSpPr>
          <p:cNvPr id="14" name="Google Shape;14;p3"/>
          <p:cNvCxnSpPr/>
          <p:nvPr/>
        </p:nvCxnSpPr>
        <p:spPr>
          <a:xfrm>
            <a:off x="274500" y="937575"/>
            <a:ext cx="8595000" cy="13500"/>
          </a:xfrm>
          <a:prstGeom prst="straightConnector1">
            <a:avLst/>
          </a:prstGeom>
          <a:noFill/>
          <a:ln w="19050" cap="flat" cmpd="sng">
            <a:solidFill>
              <a:srgbClr val="2D328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14251"/>
          <a:stretch/>
        </p:blipFill>
        <p:spPr>
          <a:xfrm>
            <a:off x="7532750" y="170525"/>
            <a:ext cx="1299550" cy="7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832450" y="4785900"/>
            <a:ext cx="2730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95" name="Google Shape;95;p6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96" name="Google Shape;96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6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/Video Slide">
  <p:cSld name="CAPTION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274500" y="4415275"/>
            <a:ext cx="7575000" cy="5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832450" y="4785900"/>
            <a:ext cx="2730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-5132" y="2915859"/>
            <a:ext cx="91467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8" name="Google Shape;18;p2"/>
          <p:cNvSpPr/>
          <p:nvPr/>
        </p:nvSpPr>
        <p:spPr>
          <a:xfrm>
            <a:off x="-5132" y="1544259"/>
            <a:ext cx="91467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354330" y="1645920"/>
            <a:ext cx="8435250" cy="130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45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57175" y="2936954"/>
            <a:ext cx="862965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901700" y="4817141"/>
            <a:ext cx="22506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4197353" y="4817141"/>
            <a:ext cx="37833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7994195" y="4817141"/>
            <a:ext cx="7096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0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02189" y="213132"/>
            <a:ext cx="7338150" cy="11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902189" y="1508760"/>
            <a:ext cx="7338150" cy="315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6pPr>
            <a:lvl7pPr marL="2400300" lvl="6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7pPr>
            <a:lvl8pPr marL="2743200" lvl="7" indent="-2571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8pPr>
            <a:lvl9pPr marL="3086100" lvl="8" indent="-25717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901700" y="4817141"/>
            <a:ext cx="22506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4197353" y="4817141"/>
            <a:ext cx="37833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7994195" y="4817141"/>
            <a:ext cx="7096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1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-5132" y="1544259"/>
            <a:ext cx="91467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" name="Google Shape;49;p7"/>
          <p:cNvSpPr/>
          <p:nvPr/>
        </p:nvSpPr>
        <p:spPr>
          <a:xfrm>
            <a:off x="-5132" y="2915859"/>
            <a:ext cx="91467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356616" y="1645920"/>
            <a:ext cx="8435250" cy="130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45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260604" y="2933870"/>
            <a:ext cx="8627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1500">
                <a:solidFill>
                  <a:srgbClr val="FFFFFF"/>
                </a:solidFill>
              </a:defRPr>
            </a:lvl1pPr>
            <a:lvl2pPr marL="685800" lvl="1" indent="-17145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200">
                <a:solidFill>
                  <a:schemeClr val="lt1"/>
                </a:solidFill>
              </a:defRPr>
            </a:lvl3pPr>
            <a:lvl4pPr marL="1371600" lvl="3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4pPr>
            <a:lvl5pPr marL="1714500" lvl="4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5pPr>
            <a:lvl6pPr marL="2057400" lvl="5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6pPr>
            <a:lvl7pPr marL="2400300" lvl="6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7pPr>
            <a:lvl8pPr marL="2743200" lvl="7" indent="-171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</a:defRPr>
            </a:lvl8pPr>
            <a:lvl9pPr marL="3086100" lvl="8" indent="-1714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901700" y="4817141"/>
            <a:ext cx="22506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197353" y="4817141"/>
            <a:ext cx="378337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7994195" y="4817141"/>
            <a:ext cx="7096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l" rtl="0">
              <a:spcBef>
                <a:spcPts val="0"/>
              </a:spcBef>
              <a:buNone/>
              <a:defRPr sz="9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Slide" type="titleOnly">
  <p:cSld name="Generic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74500" y="170525"/>
            <a:ext cx="8520600" cy="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40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None/>
              <a:defRPr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cxnSp>
        <p:nvCxnSpPr>
          <p:cNvPr id="19" name="Google Shape;19;p4"/>
          <p:cNvCxnSpPr/>
          <p:nvPr/>
        </p:nvCxnSpPr>
        <p:spPr>
          <a:xfrm>
            <a:off x="274500" y="937575"/>
            <a:ext cx="8595000" cy="13500"/>
          </a:xfrm>
          <a:prstGeom prst="straightConnector1">
            <a:avLst/>
          </a:prstGeom>
          <a:noFill/>
          <a:ln w="19050" cap="flat" cmpd="sng">
            <a:solidFill>
              <a:srgbClr val="2D328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4251"/>
          <a:stretch/>
        </p:blipFill>
        <p:spPr>
          <a:xfrm>
            <a:off x="7532750" y="170525"/>
            <a:ext cx="1299550" cy="7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74500" y="1068850"/>
            <a:ext cx="8595000" cy="35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832450" y="4785900"/>
            <a:ext cx="2730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25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AEC108-7F61-9040-B5B9-6368B26A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3855-FB57-0442-AF9D-CEE3D94187C1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CBB49-954B-7E40-97FE-D8980ED9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7271C-9D27-8446-841C-FA27AF57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5400-5758-1849-AA66-EE46AB6D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4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36674" y="1492561"/>
            <a:ext cx="3534728" cy="318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87308" y="1492561"/>
            <a:ext cx="3534728" cy="318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16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832450" y="4785900"/>
            <a:ext cx="27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 sz="1000"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814" r:id="rId4"/>
    <p:sldLayoutId id="2147483815" r:id="rId5"/>
    <p:sldLayoutId id="2147483657" r:id="rId6"/>
    <p:sldLayoutId id="2147483817" r:id="rId7"/>
    <p:sldLayoutId id="2147483661" r:id="rId8"/>
    <p:sldLayoutId id="2147483662" r:id="rId9"/>
    <p:sldLayoutId id="214748382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650" r:id="rId2"/>
    <p:sldLayoutId id="2147483812" r:id="rId3"/>
    <p:sldLayoutId id="2147483652" r:id="rId4"/>
    <p:sldLayoutId id="2147483813" r:id="rId5"/>
    <p:sldLayoutId id="2147483655" r:id="rId6"/>
    <p:sldLayoutId id="2147483656" r:id="rId7"/>
    <p:sldLayoutId id="2147483818" r:id="rId8"/>
    <p:sldLayoutId id="2147483658" r:id="rId9"/>
    <p:sldLayoutId id="2147483659" r:id="rId10"/>
    <p:sldLayoutId id="2147483660" r:id="rId11"/>
    <p:sldLayoutId id="2147483819" r:id="rId12"/>
    <p:sldLayoutId id="2147483820" r:id="rId13"/>
    <p:sldLayoutId id="2147483821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ostpartumva.org/wp-content/uploads/2021/02/2021-NEW-Support-Group_2_22-3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helanesrun.org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ostpartumva.org/support-director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ostpartumva.org/resources-fact-sheet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ostpartumva.org" TargetMode="External"/><Relationship Id="rId2" Type="http://schemas.openxmlformats.org/officeDocument/2006/relationships/hyperlink" Target="http://www.postpartumva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/>
        </p:nvSpPr>
        <p:spPr>
          <a:xfrm>
            <a:off x="281216" y="1413646"/>
            <a:ext cx="8285731" cy="94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What are PMADs?</a:t>
            </a:r>
          </a:p>
          <a:p>
            <a:pPr lvl="0" algn="ctr"/>
            <a:endParaRPr lang="en-US" sz="4000" b="1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lvl="0" algn="ctr"/>
            <a:endParaRPr lang="en-US" sz="3600" b="1">
              <a:solidFill>
                <a:srgbClr val="2D328D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/>
            <a:endParaRPr lang="en-US" sz="3600" b="1">
              <a:solidFill>
                <a:srgbClr val="2D328D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/>
            <a:endParaRPr lang="en-US" sz="3600" b="1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algn="ctr"/>
            <a:endParaRPr lang="en-US" sz="3200" b="1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algn="ctr"/>
            <a:endParaRPr lang="en-US" sz="2800" b="1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3" name="Google Shape;43;p8"/>
          <p:cNvSpPr txBox="1"/>
          <p:nvPr/>
        </p:nvSpPr>
        <p:spPr>
          <a:xfrm>
            <a:off x="80553" y="2362948"/>
            <a:ext cx="8687056" cy="139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i="1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An Introductory Guide to the</a:t>
            </a:r>
            <a:endParaRPr lang="en-US" dirty="0">
              <a:solidFill>
                <a:schemeClr val="dk2"/>
              </a:solidFill>
            </a:endParaRPr>
          </a:p>
          <a:p>
            <a:pPr algn="ctr"/>
            <a:r>
              <a:rPr lang="en-US" sz="3200" i="1" dirty="0">
                <a:solidFill>
                  <a:schemeClr val="dk2"/>
                </a:solidFill>
                <a:latin typeface="Cambria"/>
                <a:ea typeface="Cambria"/>
                <a:cs typeface="Cambria"/>
              </a:rPr>
              <a:t>#1 Complication of Pregnancy &amp; Childbirth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74E3-2C93-B74A-B2CC-E39C996D8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01600" lvl="0" indent="0">
              <a:lnSpc>
                <a:spcPct val="108166"/>
              </a:lnSpc>
            </a:pPr>
            <a:br>
              <a:rPr lang="en-US" sz="4000" b="1" dirty="0"/>
            </a:br>
            <a:r>
              <a:rPr lang="en-US" sz="4000" dirty="0" err="1">
                <a:solidFill>
                  <a:schemeClr val="bg1"/>
                </a:solidFill>
              </a:rPr>
              <a:t>PSVa</a:t>
            </a:r>
            <a:r>
              <a:rPr lang="en-US" sz="4000" dirty="0">
                <a:solidFill>
                  <a:schemeClr val="bg1"/>
                </a:solidFill>
              </a:rPr>
              <a:t> Resources</a:t>
            </a:r>
            <a:br>
              <a:rPr lang="en-US" sz="4800" dirty="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7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AC3B19-C227-477A-A14D-F61163F3B834}"/>
              </a:ext>
            </a:extLst>
          </p:cNvPr>
          <p:cNvSpPr txBox="1"/>
          <p:nvPr/>
        </p:nvSpPr>
        <p:spPr>
          <a:xfrm>
            <a:off x="429768" y="1099523"/>
            <a:ext cx="4277106" cy="2775204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950" dirty="0" err="1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PSVa</a:t>
            </a: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 offers 60 free virtual support group sessions per month.  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950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We offer specialty groups including: </a:t>
            </a:r>
            <a:endParaRPr lang="en-US" sz="1950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libri"/>
            </a:endParaRPr>
          </a:p>
          <a:p>
            <a:pPr marL="713899" lvl="1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Healthy Moms/Healthy Babies group for Women of Color</a:t>
            </a:r>
            <a:endParaRPr lang="en-US" sz="1950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libri"/>
            </a:endParaRPr>
          </a:p>
          <a:p>
            <a:pPr marL="713899" lvl="1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Feeding Support </a:t>
            </a:r>
            <a:endParaRPr lang="en-US" sz="1950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libri"/>
            </a:endParaRPr>
          </a:p>
          <a:p>
            <a:pPr marL="713899" lvl="1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NICU support</a:t>
            </a:r>
            <a:endParaRPr lang="en-US" sz="1950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libri"/>
            </a:endParaRPr>
          </a:p>
          <a:p>
            <a:pPr marL="713899" lvl="1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Military Families </a:t>
            </a:r>
          </a:p>
          <a:p>
            <a:pPr marL="713899" lvl="1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950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libri"/>
            </a:endParaRPr>
          </a:p>
          <a:p>
            <a:pPr marL="713899" lvl="1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  <a:hlinkClick r:id="rId3"/>
              </a:rPr>
              <a:t>Group Schedule</a:t>
            </a:r>
          </a:p>
          <a:p>
            <a:pPr marL="713899" lvl="1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950" dirty="0">
              <a:solidFill>
                <a:schemeClr val="accent1">
                  <a:lumMod val="50000"/>
                </a:schemeClr>
              </a:solidFill>
              <a:latin typeface="Cambria"/>
              <a:ea typeface="Cambria"/>
              <a:cs typeface="Calibri"/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950" dirty="0">
              <a:solidFill>
                <a:srgbClr val="002060"/>
              </a:solidFill>
              <a:cs typeface="Calibri"/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275" dirty="0"/>
          </a:p>
        </p:txBody>
      </p:sp>
      <p:pic>
        <p:nvPicPr>
          <p:cNvPr id="6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A42FCD3-5EC3-E9C4-7F46-EB6D3C76A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406" y="1101329"/>
            <a:ext cx="4094226" cy="34289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BBD8FA-13A4-10C5-668E-E490E4EF0A7B}"/>
              </a:ext>
            </a:extLst>
          </p:cNvPr>
          <p:cNvSpPr txBox="1">
            <a:spLocks/>
          </p:cNvSpPr>
          <p:nvPr/>
        </p:nvSpPr>
        <p:spPr>
          <a:xfrm>
            <a:off x="274500" y="216245"/>
            <a:ext cx="8520600" cy="7284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 kern="12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D328D"/>
              </a:buClr>
              <a:buSzPts val="4000"/>
              <a:buFont typeface="Cambria"/>
              <a:buNone/>
              <a:defRPr sz="5333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US" sz="3600" b="1"/>
              <a:t>Social Support Groups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500407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9DB2-A379-31B6-3DC1-DE9C5A37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80" y="231485"/>
            <a:ext cx="8520600" cy="728400"/>
          </a:xfrm>
        </p:spPr>
        <p:txBody>
          <a:bodyPr/>
          <a:lstStyle/>
          <a:p>
            <a:r>
              <a:rPr lang="en-US" sz="3600" b="1"/>
              <a:t>Peer Mentor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2B0BC-49AB-D48E-FFF1-53D89098919B}"/>
              </a:ext>
            </a:extLst>
          </p:cNvPr>
          <p:cNvSpPr txBox="1"/>
          <p:nvPr/>
        </p:nvSpPr>
        <p:spPr>
          <a:xfrm>
            <a:off x="267970" y="1021312"/>
            <a:ext cx="8712200" cy="21698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Provides access to one on one peer support rather than a group setting. Mentees are paired with a mentor with similar background or experience. </a:t>
            </a:r>
            <a:endParaRPr lang="en-US" sz="19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/>
            </a:endParaRPr>
          </a:p>
          <a:p>
            <a:pPr marL="342900" indent="-342900">
              <a:buFont typeface="Arial"/>
              <a:buChar char="•"/>
            </a:pPr>
            <a:endParaRPr lang="en-US" sz="19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Through weekly communication, mentors and mentees build relationships that </a:t>
            </a:r>
            <a:endParaRPr lang="en-US" sz="19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28700" lvl="2" indent="-342900">
              <a:buFont typeface="Arial" pitchFamily="2" charset="2"/>
              <a:buChar char="•"/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removes isolation</a:t>
            </a:r>
          </a:p>
          <a:p>
            <a:pPr marL="1028700" lvl="2" indent="-342900">
              <a:buFont typeface="Arial" pitchFamily="2" charset="2"/>
              <a:buChar char="•"/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provides education and referrals</a:t>
            </a:r>
          </a:p>
          <a:p>
            <a:pPr marL="1028700" lvl="2" indent="-342900">
              <a:buFont typeface="Arial" pitchFamily="2" charset="2"/>
              <a:buChar char="•"/>
            </a:pPr>
            <a:r>
              <a:rPr lang="en-US" sz="1950" dirty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</a:rPr>
              <a:t>break down stigma</a:t>
            </a:r>
          </a:p>
        </p:txBody>
      </p:sp>
      <p:pic>
        <p:nvPicPr>
          <p:cNvPr id="4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BD8C24CA-2098-4360-62F1-159A792F3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496" y="2429765"/>
            <a:ext cx="3717984" cy="24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22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6302-EB57-485C-9846-EC5CA079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/>
              <a:t>PSVa</a:t>
            </a:r>
            <a:r>
              <a:rPr lang="en-US" sz="3600" b="1" dirty="0"/>
              <a:t> Warmline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67577C3-63DA-4DD9-BEA0-3B556FAB0A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0865" indent="-456565"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Warmline: Call 703-829-7152</a:t>
            </a:r>
            <a:endParaRPr lang="en-US"/>
          </a:p>
          <a:p>
            <a:pPr marL="1028065" lvl="1" indent="-456565"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The Warmline is NOT a Hotline-calls/texts are returned with 12 hours</a:t>
            </a:r>
          </a:p>
          <a:p>
            <a:pPr marL="1485265" lvl="2" indent="-456565"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National Maternal Mental Health Hotline 1-833-943-5746 (1-833-9-HELP4MOMS)</a:t>
            </a:r>
          </a:p>
          <a:p>
            <a:pPr marL="1028065" lvl="1">
              <a:lnSpc>
                <a:spcPct val="114999"/>
              </a:lnSpc>
              <a:buSzPts val="1800"/>
              <a:buChar char="•"/>
            </a:pPr>
            <a:r>
              <a:rPr lang="en-US" sz="1950" dirty="0">
                <a:solidFill>
                  <a:schemeClr val="accent4">
                    <a:lumMod val="75000"/>
                  </a:schemeClr>
                </a:solidFill>
                <a:latin typeface="Cambria"/>
                <a:ea typeface="Cambria"/>
              </a:rPr>
              <a:t>#1 for English, #2 for Spanish </a:t>
            </a:r>
          </a:p>
          <a:p>
            <a:pPr marL="1028065" lvl="1">
              <a:lnSpc>
                <a:spcPct val="114999"/>
              </a:lnSpc>
              <a:buSzPts val="1800"/>
              <a:buChar char="•"/>
            </a:pPr>
            <a:r>
              <a:rPr lang="en-US" sz="1988" dirty="0">
                <a:solidFill>
                  <a:schemeClr val="accent4">
                    <a:lumMod val="75000"/>
                  </a:schemeClr>
                </a:solidFill>
                <a:latin typeface="Cambria"/>
                <a:ea typeface="Cambria"/>
              </a:rPr>
              <a:t>Text</a:t>
            </a:r>
            <a:r>
              <a:rPr lang="en-US" sz="1988" dirty="0">
                <a:solidFill>
                  <a:schemeClr val="accent4">
                    <a:lumMod val="75000"/>
                  </a:schemeClr>
                </a:solidFill>
                <a:latin typeface="Cambria"/>
              </a:rPr>
              <a:t> in English: 540-698-1277 &amp; </a:t>
            </a:r>
            <a:r>
              <a:rPr lang="en-US" sz="1988" dirty="0" err="1">
                <a:solidFill>
                  <a:schemeClr val="accent4">
                    <a:lumMod val="75000"/>
                  </a:schemeClr>
                </a:solidFill>
                <a:latin typeface="Cambria"/>
                <a:ea typeface="Cambria"/>
              </a:rPr>
              <a:t>Texto</a:t>
            </a:r>
            <a:r>
              <a:rPr lang="en-US" sz="1988" dirty="0">
                <a:solidFill>
                  <a:schemeClr val="accent4">
                    <a:lumMod val="75000"/>
                  </a:schemeClr>
                </a:solidFill>
                <a:latin typeface="Cambria"/>
                <a:ea typeface="Cambria"/>
              </a:rPr>
              <a:t> </a:t>
            </a:r>
            <a:r>
              <a:rPr lang="en-US" sz="1988" dirty="0" err="1">
                <a:solidFill>
                  <a:schemeClr val="accent4">
                    <a:lumMod val="75000"/>
                  </a:schemeClr>
                </a:solidFill>
                <a:latin typeface="Cambria"/>
                <a:ea typeface="Cambria"/>
              </a:rPr>
              <a:t>en</a:t>
            </a:r>
            <a:r>
              <a:rPr lang="en-US" sz="1988" dirty="0">
                <a:solidFill>
                  <a:schemeClr val="accent4">
                    <a:lumMod val="75000"/>
                  </a:schemeClr>
                </a:solidFill>
                <a:latin typeface="Cambria"/>
                <a:ea typeface="Cambria"/>
              </a:rPr>
              <a:t> Espanol: 757-550-4234 </a:t>
            </a:r>
            <a:endParaRPr lang="en-US" sz="1988" dirty="0">
              <a:solidFill>
                <a:schemeClr val="accent4">
                  <a:lumMod val="75000"/>
                </a:schemeClr>
              </a:solidFill>
              <a:latin typeface="Cambria"/>
            </a:endParaRPr>
          </a:p>
          <a:p>
            <a:pPr marL="114300" indent="0">
              <a:lnSpc>
                <a:spcPct val="114999"/>
              </a:lnSpc>
            </a:pP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570865" indent="-456565">
              <a:lnSpc>
                <a:spcPct val="114999"/>
              </a:lnSpc>
              <a:buChar char="•"/>
            </a:pPr>
            <a:endParaRPr lang="en-US" sz="2400" dirty="0"/>
          </a:p>
          <a:p>
            <a:pPr marL="113665" indent="0">
              <a:lnSpc>
                <a:spcPct val="114999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3030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170E-E647-5A7A-1532-783459D5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err="1"/>
              <a:t>PSVa</a:t>
            </a:r>
            <a:r>
              <a:rPr lang="en-US" sz="3600" b="1"/>
              <a:t>: Care Coordination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146FD-1FD7-18EF-15F8-5E9EDBCD4A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4999"/>
              </a:lnSpc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Care Coordinators will help find necessary resources in your area (therapists, psychiatrists, doula, food pantries, lactation providers, </a:t>
            </a:r>
            <a:r>
              <a:rPr lang="en-US" sz="2100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Call PSVa Warmline 703-829-7152</a:t>
            </a:r>
          </a:p>
          <a:p>
            <a:pPr>
              <a:lnSpc>
                <a:spcPct val="114999"/>
              </a:lnSpc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English or Spanish</a:t>
            </a:r>
          </a:p>
          <a:p>
            <a:pPr>
              <a:lnSpc>
                <a:spcPct val="114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1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1117-49BE-338F-0CB5-1011AC64E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75" b="1" dirty="0"/>
              <a:t>Shelane's Fund Grants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B4961-296C-6590-15DE-A00542E82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500" y="1205552"/>
            <a:ext cx="4298166" cy="3536100"/>
          </a:xfrm>
        </p:spPr>
        <p:txBody>
          <a:bodyPr/>
          <a:lstStyle/>
          <a:p>
            <a:pPr marL="514350" indent="-428625">
              <a:buChar char="•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Microgrants provided to families to remove financial barriers to access of care 1 page application</a:t>
            </a:r>
          </a:p>
          <a:p>
            <a:pPr marL="514350" indent="-428625">
              <a:lnSpc>
                <a:spcPct val="114999"/>
              </a:lnSpc>
              <a:buChar char="•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Grants have been used to cover: co-pays for therapist, psychiatrist, </a:t>
            </a:r>
          </a:p>
          <a:p>
            <a:pPr marL="85725" indent="0">
              <a:lnSpc>
                <a:spcPct val="114999"/>
              </a:lnSpc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        postpartum doula, </a:t>
            </a:r>
            <a:r>
              <a:rPr lang="en-US" sz="1800" dirty="0" err="1">
                <a:solidFill>
                  <a:schemeClr val="accent4">
                    <a:lumMod val="75000"/>
                  </a:schemeClr>
                </a:solidFill>
              </a:rPr>
              <a:t>etc</a:t>
            </a: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pPr marL="514350" indent="-428625">
              <a:lnSpc>
                <a:spcPct val="114999"/>
              </a:lnSpc>
              <a:buChar char="•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Shelane's Funds are funded by our annual fundraiser Shelane's Run </a:t>
            </a:r>
          </a:p>
          <a:p>
            <a:pPr marL="85725" indent="0">
              <a:lnSpc>
                <a:spcPct val="114999"/>
              </a:lnSpc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          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https://www.shelanesrun.org/</a:t>
            </a: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pPr marL="514350" indent="-428625">
              <a:lnSpc>
                <a:spcPct val="114999"/>
              </a:lnSpc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53253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76"/>
          <p:cNvSpPr txBox="1">
            <a:spLocks noGrp="1"/>
          </p:cNvSpPr>
          <p:nvPr>
            <p:ph type="title"/>
          </p:nvPr>
        </p:nvSpPr>
        <p:spPr>
          <a:xfrm>
            <a:off x="274501" y="170525"/>
            <a:ext cx="8520525" cy="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975" b="1" dirty="0"/>
              <a:t>Resources</a:t>
            </a:r>
            <a:endParaRPr sz="3975" b="1" dirty="0"/>
          </a:p>
        </p:txBody>
      </p:sp>
      <p:sp>
        <p:nvSpPr>
          <p:cNvPr id="1046" name="Google Shape;1046;p176"/>
          <p:cNvSpPr txBox="1">
            <a:spLocks noGrp="1"/>
          </p:cNvSpPr>
          <p:nvPr>
            <p:ph type="subTitle" idx="1"/>
          </p:nvPr>
        </p:nvSpPr>
        <p:spPr>
          <a:xfrm>
            <a:off x="274500" y="1068850"/>
            <a:ext cx="8595000" cy="3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68291">
              <a:buClr>
                <a:srgbClr val="2D328D"/>
              </a:buClr>
              <a:buSzPts val="2200"/>
              <a:buChar char="•"/>
            </a:pPr>
            <a:r>
              <a:rPr lang="en" sz="2200" dirty="0">
                <a:solidFill>
                  <a:srgbClr val="2D328D"/>
                </a:solidFill>
              </a:rPr>
              <a:t>Directory: </a:t>
            </a:r>
            <a:r>
              <a:rPr lang="en" sz="2200" u="sng" dirty="0">
                <a:solidFill>
                  <a:srgbClr val="2D328D"/>
                </a:solidFill>
                <a:hlinkClick r:id="rId3"/>
              </a:rPr>
              <a:t>https://postpartumva.org/support-directory/</a:t>
            </a:r>
            <a:r>
              <a:rPr lang="en" sz="2200" dirty="0">
                <a:solidFill>
                  <a:srgbClr val="2D328D"/>
                </a:solidFill>
                <a:hlinkClick r:id="rId3"/>
              </a:rPr>
              <a:t> </a:t>
            </a:r>
            <a:endParaRPr lang="en-US" sz="2200" dirty="0">
              <a:solidFill>
                <a:srgbClr val="2D328D"/>
              </a:solidFill>
            </a:endParaRPr>
          </a:p>
          <a:p>
            <a:pPr marL="914378" lvl="1" indent="-368291">
              <a:spcBef>
                <a:spcPts val="0"/>
              </a:spcBef>
              <a:buClr>
                <a:srgbClr val="2D328D"/>
              </a:buClr>
              <a:buSzPts val="2200"/>
              <a:buFont typeface="Arial"/>
              <a:buChar char="•"/>
            </a:pPr>
            <a:r>
              <a:rPr lang="en" sz="2200" dirty="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Mental health, psychiatric, and support services</a:t>
            </a:r>
            <a:endParaRPr sz="2200" dirty="0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marL="457189" indent="-368291">
              <a:buClr>
                <a:srgbClr val="2D328D"/>
              </a:buClr>
              <a:buSzPts val="2200"/>
              <a:buFont typeface="Arial"/>
              <a:buChar char="•"/>
            </a:pPr>
            <a:r>
              <a:rPr lang="en-US" sz="2000" dirty="0">
                <a:hlinkClick r:id="rId4"/>
              </a:rPr>
              <a:t>PSVa Fact Sheets </a:t>
            </a:r>
            <a:r>
              <a:rPr lang="en" sz="2200" dirty="0">
                <a:solidFill>
                  <a:srgbClr val="2D328D"/>
                </a:solidFill>
              </a:rPr>
              <a:t> (English &amp; Spanish)</a:t>
            </a:r>
            <a:endParaRPr sz="2200" dirty="0">
              <a:solidFill>
                <a:srgbClr val="2D328D"/>
              </a:solidFill>
            </a:endParaRPr>
          </a:p>
          <a:p>
            <a:pPr marL="914378" lvl="1" indent="-368291">
              <a:spcBef>
                <a:spcPts val="0"/>
              </a:spcBef>
              <a:buClr>
                <a:srgbClr val="2D328D"/>
              </a:buClr>
              <a:buSzPts val="2200"/>
              <a:buFont typeface="Arial"/>
              <a:buChar char="•"/>
            </a:pPr>
            <a:r>
              <a:rPr lang="en" sz="2200" dirty="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Predictors &amp; Risk Factors</a:t>
            </a:r>
            <a:endParaRPr sz="2200" dirty="0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marL="914378" lvl="1" indent="-368291">
              <a:spcBef>
                <a:spcPts val="0"/>
              </a:spcBef>
              <a:buClr>
                <a:srgbClr val="2D328D"/>
              </a:buClr>
              <a:buSzPts val="2200"/>
              <a:buFont typeface="Arial"/>
              <a:buChar char="•"/>
            </a:pPr>
            <a:r>
              <a:rPr lang="en" sz="2200" dirty="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Circle of Healing</a:t>
            </a:r>
            <a:endParaRPr sz="2200" dirty="0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marL="914378" lvl="1" indent="-368291">
              <a:spcBef>
                <a:spcPts val="0"/>
              </a:spcBef>
              <a:buClr>
                <a:srgbClr val="2D328D"/>
              </a:buClr>
              <a:buSzPts val="2200"/>
              <a:buFont typeface="Arial"/>
              <a:buChar char="•"/>
            </a:pPr>
            <a:r>
              <a:rPr lang="en" sz="2200" dirty="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Postpartum Plan</a:t>
            </a:r>
            <a:endParaRPr sz="2200" dirty="0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marL="914378" lvl="1" indent="-368291">
              <a:spcBef>
                <a:spcPts val="0"/>
              </a:spcBef>
              <a:buClr>
                <a:srgbClr val="2D328D"/>
              </a:buClr>
              <a:buSzPts val="2200"/>
              <a:buFont typeface="Arial"/>
              <a:buChar char="•"/>
            </a:pPr>
            <a:r>
              <a:rPr lang="en" sz="2200" dirty="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Birth Trauma</a:t>
            </a:r>
            <a:endParaRPr sz="2200" dirty="0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marL="914378" lvl="1" indent="-368291">
              <a:spcBef>
                <a:spcPts val="0"/>
              </a:spcBef>
              <a:buClr>
                <a:srgbClr val="2D328D"/>
              </a:buClr>
              <a:buSzPts val="2200"/>
              <a:buFont typeface="Arial"/>
              <a:buChar char="•"/>
            </a:pPr>
            <a:r>
              <a:rPr lang="en" sz="2200" dirty="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Signs &amp; Symptoms of Anxiety</a:t>
            </a:r>
            <a:endParaRPr sz="2200" dirty="0">
              <a:solidFill>
                <a:srgbClr val="2D328D"/>
              </a:solidFill>
              <a:latin typeface="Cambria"/>
              <a:ea typeface="Cambria"/>
              <a:cs typeface="Cambria"/>
            </a:endParaRPr>
          </a:p>
          <a:p>
            <a:pPr marL="914378" lvl="1" indent="-228594">
              <a:spcBef>
                <a:spcPts val="0"/>
              </a:spcBef>
              <a:buClr>
                <a:srgbClr val="2D328D"/>
              </a:buClr>
              <a:buSzPts val="2200"/>
            </a:pPr>
            <a:endParaRPr sz="2200" dirty="0">
              <a:solidFill>
                <a:srgbClr val="2D3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6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B061-3DD5-F0EE-6120-9CCD798F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Services Flyer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5D217-A0C7-FA87-BC26-88E8156F4C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 lang="en"/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243578B7-15E5-4539-9C16-A9BDC77D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14" y="1042553"/>
            <a:ext cx="2959975" cy="3826964"/>
          </a:xfrm>
          <a:prstGeom prst="rect">
            <a:avLst/>
          </a:prstGeom>
        </p:spPr>
      </p:pic>
      <p:pic>
        <p:nvPicPr>
          <p:cNvPr id="5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CD2B5BA-92FC-F800-3221-650D51D1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719" y="1131233"/>
            <a:ext cx="2881148" cy="37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11943" y="1521585"/>
            <a:ext cx="8520113" cy="1170192"/>
          </a:xfrm>
          <a:prstGeom prst="rect">
            <a:avLst/>
          </a:prstGeom>
        </p:spPr>
        <p:txBody>
          <a:bodyPr spcFirstLastPara="1" vert="horz" wrap="square" lIns="0" tIns="211455" rIns="0" bIns="0" rtlCol="0" anchor="t" anchorCtr="0">
            <a:spAutoFit/>
          </a:bodyPr>
          <a:lstStyle/>
          <a:p>
            <a:pPr marL="9525" marR="3810" algn="ctr">
              <a:lnSpc>
                <a:spcPct val="80000"/>
              </a:lnSpc>
              <a:spcBef>
                <a:spcPts val="1665"/>
              </a:spcBef>
            </a:pPr>
            <a:r>
              <a:rPr sz="6000" spc="-428">
                <a:latin typeface="Cambria" panose="02040503050406030204" pitchFamily="18" charset="0"/>
              </a:rPr>
              <a:t>Questions</a:t>
            </a:r>
            <a:r>
              <a:rPr sz="6000" spc="-596">
                <a:latin typeface="Cambria" panose="02040503050406030204" pitchFamily="18" charset="0"/>
              </a:rPr>
              <a:t> </a:t>
            </a:r>
            <a:r>
              <a:rPr sz="6000" spc="-124">
                <a:latin typeface="Cambria" panose="02040503050406030204" pitchFamily="18" charset="0"/>
              </a:rPr>
              <a:t>or </a:t>
            </a:r>
            <a:r>
              <a:rPr sz="6000" spc="-503">
                <a:latin typeface="Cambria" panose="02040503050406030204" pitchFamily="18" charset="0"/>
              </a:rPr>
              <a:t>Comments?</a:t>
            </a:r>
            <a:endParaRPr sz="60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02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7CB1-F1FE-4DCF-B6BD-951528EE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90D2F6-5DDD-4F74-A41E-663166ED49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dirty="0" smtClean="0"/>
              <a:t>19</a:t>
            </a:fld>
            <a:endParaRPr lang="en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60F2193-21A4-46D6-A2BB-21DB0317DD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0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/>
              <a:t>Postpartum Support Virginia</a:t>
            </a:r>
          </a:p>
          <a:p>
            <a:pPr algn="ctr"/>
            <a:r>
              <a:rPr lang="en-US" sz="2400" dirty="0">
                <a:hlinkClick r:id="rId2"/>
              </a:rPr>
              <a:t>www.postpartumva.org</a:t>
            </a:r>
            <a:endParaRPr lang="en-US" sz="2400">
              <a:ea typeface="Cambria" panose="02040503050406030204" pitchFamily="18" charset="0"/>
            </a:endParaRPr>
          </a:p>
          <a:p>
            <a:pPr algn="ctr">
              <a:lnSpc>
                <a:spcPct val="114999"/>
              </a:lnSpc>
            </a:pPr>
            <a:r>
              <a:rPr lang="en-US" sz="2400" dirty="0">
                <a:hlinkClick r:id="rId3"/>
              </a:rPr>
              <a:t>info@postpartumva.org</a:t>
            </a:r>
            <a:endParaRPr lang="en-US" sz="2400" dirty="0">
              <a:ea typeface="Cambria" panose="02040503050406030204" pitchFamily="18" charset="0"/>
            </a:endParaRPr>
          </a:p>
          <a:p>
            <a:pPr algn="ctr">
              <a:lnSpc>
                <a:spcPct val="114999"/>
              </a:lnSpc>
            </a:pPr>
            <a:r>
              <a:rPr lang="en-US" sz="2400" b="1" i="0" dirty="0">
                <a:solidFill>
                  <a:srgbClr val="666666"/>
                </a:solidFill>
                <a:effectLst/>
              </a:rPr>
              <a:t>703-829-7152</a:t>
            </a:r>
            <a:endParaRPr lang="en-US" sz="2400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91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274500" y="170525"/>
            <a:ext cx="85206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 dirty="0"/>
              <a:t>Postpartum Support Virginia's Mission</a:t>
            </a:r>
            <a:endParaRPr lang="en-US" sz="3000" b="1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4294967295"/>
          </p:nvPr>
        </p:nvSpPr>
        <p:spPr>
          <a:xfrm>
            <a:off x="505775" y="1255147"/>
            <a:ext cx="7886700" cy="17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800"/>
              </a:spcBef>
              <a:buNone/>
            </a:pPr>
            <a:r>
              <a:rPr lang="en" sz="2300">
                <a:solidFill>
                  <a:srgbClr val="2D328D"/>
                </a:solidFill>
                <a:latin typeface="Cambria"/>
                <a:ea typeface="Cambria"/>
                <a:cs typeface="Cambria"/>
                <a:sym typeface="Cambria"/>
              </a:rPr>
              <a:t>To educate families, healthcare providers, and communities about Perinatal Mood &amp; Anxiety Disorders (PMADs), provide resources to help perinatal people and their families overcome anxiety, depression, and other PMADs.</a:t>
            </a:r>
            <a:endParaRPr sz="2300">
              <a:solidFill>
                <a:srgbClr val="2D328D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892" indent="-165096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1400"/>
              <a:buNone/>
            </a:pPr>
            <a:endParaRPr/>
          </a:p>
        </p:txBody>
      </p:sp>
      <p:pic>
        <p:nvPicPr>
          <p:cNvPr id="93" name="Google Shape;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876" y="3052148"/>
            <a:ext cx="2684525" cy="1786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05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 descr="A person holding a baby&#10;&#10;Description automatically generated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781555" y="2739478"/>
            <a:ext cx="2612535" cy="180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154404" y="2681518"/>
            <a:ext cx="1527682" cy="229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55229" y="1016322"/>
            <a:ext cx="2318158" cy="151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7032474" y="1086311"/>
            <a:ext cx="2077016" cy="146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4514112" y="3291573"/>
            <a:ext cx="2665944" cy="177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 descr="A picture containing person, indoor&#10;&#10;Description automatically generated"/>
          <p:cNvPicPr preferRelativeResize="0"/>
          <p:nvPr/>
        </p:nvPicPr>
        <p:blipFill rotWithShape="1">
          <a:blip r:embed="rId8"/>
          <a:srcRect/>
          <a:stretch/>
        </p:blipFill>
        <p:spPr>
          <a:xfrm>
            <a:off x="2611295" y="1064566"/>
            <a:ext cx="2345374" cy="151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 descr="A picture containing tree, outdoor, forest, wooded&#10;&#10;Description automatically generated"/>
          <p:cNvPicPr preferRelativeResize="0"/>
          <p:nvPr/>
        </p:nvPicPr>
        <p:blipFill rotWithShape="1">
          <a:blip r:embed="rId9"/>
          <a:srcRect l="17612" r="22985" b="664"/>
          <a:stretch/>
        </p:blipFill>
        <p:spPr>
          <a:xfrm>
            <a:off x="5027965" y="1016367"/>
            <a:ext cx="1955856" cy="216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10"/>
          <a:srcRect/>
          <a:stretch/>
        </p:blipFill>
        <p:spPr>
          <a:xfrm>
            <a:off x="7268502" y="2682496"/>
            <a:ext cx="1626539" cy="23883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D6EF37-2112-F74E-9497-72EBAC11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1"/>
              <a:t>The Happiest Time in a Person's Life…</a:t>
            </a:r>
          </a:p>
        </p:txBody>
      </p:sp>
    </p:spTree>
    <p:extLst>
      <p:ext uri="{BB962C8B-B14F-4D97-AF65-F5344CB8AC3E}">
        <p14:creationId xmlns:p14="http://schemas.microsoft.com/office/powerpoint/2010/main" val="426794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885802" y="2740776"/>
            <a:ext cx="1841373" cy="231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 descr="diap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4719" y="1244655"/>
            <a:ext cx="1550194" cy="125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180505" y="31673"/>
            <a:ext cx="33977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i="1">
                <a:solidFill>
                  <a:srgbClr val="FFFFFF"/>
                </a:solidFill>
                <a:highlight>
                  <a:schemeClr val="accent5"/>
                </a:highlight>
                <a:latin typeface="Cambria" panose="02040503050406030204" pitchFamily="18" charset="0"/>
                <a:ea typeface="Corbel"/>
                <a:cs typeface="Corbel"/>
                <a:sym typeface="Corbel"/>
              </a:rPr>
              <a:t>may not always</a:t>
            </a:r>
            <a:endParaRPr sz="3600">
              <a:solidFill>
                <a:srgbClr val="FFFFFF"/>
              </a:solidFill>
              <a:highlight>
                <a:schemeClr val="accent5"/>
              </a:highlight>
              <a:latin typeface="Cambria" panose="02040503050406030204" pitchFamily="18" charset="0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6720884" y="998117"/>
            <a:ext cx="2144846" cy="145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6"/>
          <a:srcRect t="11972" r="469" b="2856"/>
          <a:stretch/>
        </p:blipFill>
        <p:spPr>
          <a:xfrm>
            <a:off x="7221471" y="2539451"/>
            <a:ext cx="1648677" cy="181932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/>
          <p:nvPr/>
        </p:nvSpPr>
        <p:spPr>
          <a:xfrm>
            <a:off x="5985863" y="4337868"/>
            <a:ext cx="33977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600" i="1">
                <a:solidFill>
                  <a:srgbClr val="FFFFFF"/>
                </a:solidFill>
                <a:highlight>
                  <a:schemeClr val="accent5"/>
                </a:highlight>
                <a:latin typeface="Corbel"/>
                <a:ea typeface="Corbel"/>
                <a:cs typeface="Corbel"/>
                <a:sym typeface="Corbel"/>
              </a:rPr>
              <a:t>be as expected...</a:t>
            </a:r>
            <a:endParaRPr sz="3600">
              <a:solidFill>
                <a:srgbClr val="FFFFFF"/>
              </a:solidFill>
              <a:highlight>
                <a:schemeClr val="accent5"/>
              </a:highlight>
            </a:endParaRPr>
          </a:p>
        </p:txBody>
      </p:sp>
      <p:pic>
        <p:nvPicPr>
          <p:cNvPr id="145" name="Google Shape;145;p18" descr="A picture containing person&#10;&#10;Description automatically generated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4121490" y="997613"/>
            <a:ext cx="2309953" cy="167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descr="A picture containing person, indoor, bed&#10;&#10;Description automatically generated"/>
          <p:cNvPicPr preferRelativeResize="0"/>
          <p:nvPr/>
        </p:nvPicPr>
        <p:blipFill rotWithShape="1">
          <a:blip r:embed="rId8"/>
          <a:srcRect r="23077"/>
          <a:stretch/>
        </p:blipFill>
        <p:spPr>
          <a:xfrm>
            <a:off x="236752" y="2056705"/>
            <a:ext cx="1729758" cy="158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 descr="A picture containing person, outdoor, little, dessert&#10;&#10;Description automatically generated"/>
          <p:cNvPicPr preferRelativeResize="0"/>
          <p:nvPr/>
        </p:nvPicPr>
        <p:blipFill rotWithShape="1">
          <a:blip r:embed="rId9"/>
          <a:srcRect l="19167" r="19167"/>
          <a:stretch/>
        </p:blipFill>
        <p:spPr>
          <a:xfrm>
            <a:off x="2145148" y="2656505"/>
            <a:ext cx="1647576" cy="158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 rotWithShape="1">
          <a:blip r:embed="rId10"/>
          <a:srcRect l="106" r="5102" b="-315"/>
          <a:stretch/>
        </p:blipFill>
        <p:spPr>
          <a:xfrm>
            <a:off x="177562" y="3698964"/>
            <a:ext cx="1921138" cy="132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11"/>
          <a:srcRect/>
          <a:stretch/>
        </p:blipFill>
        <p:spPr>
          <a:xfrm>
            <a:off x="5793756" y="2911132"/>
            <a:ext cx="1387881" cy="98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picture containing plate, tableware, cup, dishware&#10;&#10;Description automatically generated">
            <a:extLst>
              <a:ext uri="{FF2B5EF4-FFF2-40B4-BE49-F238E27FC236}">
                <a16:creationId xmlns:a16="http://schemas.microsoft.com/office/drawing/2014/main" id="{EBFAEB29-C295-C167-2C8A-4CD488522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213" y="968796"/>
            <a:ext cx="1552002" cy="103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218A6-DC72-4E9C-AC83-299D6C6DA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Expecting and bringing home a baby brings </a:t>
            </a:r>
            <a:r>
              <a:rPr lang="en-US" dirty="0"/>
              <a:t>many emotions...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4C913-50E3-4176-A5B1-CA587A2F99D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Happy</a:t>
            </a:r>
          </a:p>
          <a:p>
            <a:r>
              <a:rPr lang="en-US" dirty="0"/>
              <a:t>Joy</a:t>
            </a:r>
          </a:p>
          <a:p>
            <a:r>
              <a:rPr lang="en-US" dirty="0"/>
              <a:t>Excited</a:t>
            </a:r>
          </a:p>
          <a:p>
            <a:r>
              <a:rPr lang="en-US" dirty="0"/>
              <a:t>Love</a:t>
            </a:r>
          </a:p>
          <a:p>
            <a:r>
              <a:rPr lang="en-US" dirty="0"/>
              <a:t>Empowered</a:t>
            </a:r>
          </a:p>
          <a:p>
            <a:r>
              <a:rPr lang="en-US" dirty="0"/>
              <a:t>Gratitude</a:t>
            </a:r>
          </a:p>
          <a:p>
            <a:r>
              <a:rPr lang="en-US" dirty="0"/>
              <a:t>Pride</a:t>
            </a:r>
          </a:p>
          <a:p>
            <a:pPr marL="85725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B1A380-88B1-48E7-AE5B-94119AEE3EBA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Guilt</a:t>
            </a:r>
          </a:p>
          <a:p>
            <a:r>
              <a:rPr lang="en-US" dirty="0"/>
              <a:t>Regret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Fear</a:t>
            </a:r>
          </a:p>
          <a:p>
            <a:r>
              <a:rPr lang="en-US" dirty="0"/>
              <a:t>Conflict </a:t>
            </a:r>
          </a:p>
          <a:p>
            <a:r>
              <a:rPr lang="en-US" dirty="0"/>
              <a:t>Disappointment</a:t>
            </a:r>
          </a:p>
          <a:p>
            <a:r>
              <a:rPr lang="en-US" dirty="0"/>
              <a:t>Loneliness</a:t>
            </a:r>
          </a:p>
          <a:p>
            <a:pPr marL="85725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7" descr="Little pink hearts with sunshine">
            <a:extLst>
              <a:ext uri="{FF2B5EF4-FFF2-40B4-BE49-F238E27FC236}">
                <a16:creationId xmlns:a16="http://schemas.microsoft.com/office/drawing/2014/main" id="{1E143723-68FA-49CF-9BB7-4B6E7974C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202" y="1826083"/>
            <a:ext cx="1578634" cy="1426636"/>
          </a:xfrm>
          <a:prstGeom prst="rect">
            <a:avLst/>
          </a:prstGeom>
        </p:spPr>
      </p:pic>
      <p:pic>
        <p:nvPicPr>
          <p:cNvPr id="8" name="Picture 8" descr="A black and white image of a storm cloud">
            <a:extLst>
              <a:ext uri="{FF2B5EF4-FFF2-40B4-BE49-F238E27FC236}">
                <a16:creationId xmlns:a16="http://schemas.microsoft.com/office/drawing/2014/main" id="{A8D39162-3167-46C8-80F8-6E6226F0D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438" y="1818148"/>
            <a:ext cx="1805078" cy="15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259976" y="170525"/>
            <a:ext cx="8535124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2800" b="1" dirty="0"/>
              <a:t>Why do we call it PMADs?</a:t>
            </a:r>
            <a:endParaRPr sz="2800" dirty="0"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E034F50-4208-432E-B69D-CDA2E54FA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9" t="18611" r="32266" b="14584"/>
          <a:stretch/>
        </p:blipFill>
        <p:spPr>
          <a:xfrm>
            <a:off x="464343" y="1115896"/>
            <a:ext cx="1543050" cy="343614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45F4E4C-CC03-4E70-B285-C042F511D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16" t="21695" r="32264" b="11499"/>
          <a:stretch/>
        </p:blipFill>
        <p:spPr>
          <a:xfrm>
            <a:off x="7252049" y="1115896"/>
            <a:ext cx="1543051" cy="3436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1EF230-9346-469B-927F-8102665B050A}"/>
              </a:ext>
            </a:extLst>
          </p:cNvPr>
          <p:cNvSpPr txBox="1"/>
          <p:nvPr/>
        </p:nvSpPr>
        <p:spPr>
          <a:xfrm>
            <a:off x="2007393" y="1115896"/>
            <a:ext cx="5244656" cy="38523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50"/>
              </a:spcBef>
            </a:pPr>
            <a:r>
              <a:rPr lang="en-US" b="1" i="1" dirty="0">
                <a:solidFill>
                  <a:schemeClr val="tx1"/>
                </a:solidFill>
                <a:latin typeface="Cambria"/>
                <a:ea typeface="Cambria"/>
              </a:rPr>
              <a:t>It’s not just postpartum. 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150"/>
              </a:spcBef>
            </a:pPr>
            <a:r>
              <a:rPr lang="en-US" b="1" i="1" dirty="0">
                <a:solidFill>
                  <a:schemeClr val="tx1"/>
                </a:solidFill>
                <a:latin typeface="Cambria"/>
                <a:ea typeface="Cambria"/>
              </a:rPr>
              <a:t> It’s not just depression.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150"/>
              </a:spcBef>
            </a:pPr>
            <a:r>
              <a:rPr lang="en-US" b="1" i="1" dirty="0">
                <a:solidFill>
                  <a:schemeClr val="tx1"/>
                </a:solidFill>
                <a:latin typeface="Cambria"/>
                <a:ea typeface="Cambria"/>
              </a:rPr>
              <a:t>It’s a spectrum of illnesses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. 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buSzPts val="3200"/>
            </a:pPr>
            <a:endParaRPr lang="en-US" dirty="0">
              <a:solidFill>
                <a:schemeClr val="tx1"/>
              </a:solidFill>
              <a:latin typeface="Cambria"/>
            </a:endParaRPr>
          </a:p>
          <a:p>
            <a:pPr algn="ctr">
              <a:buSzPts val="3200"/>
            </a:pPr>
            <a:r>
              <a:rPr lang="en-US" sz="1400" dirty="0">
                <a:solidFill>
                  <a:schemeClr val="tx1"/>
                </a:solidFill>
                <a:latin typeface="Cambria"/>
              </a:rPr>
              <a:t>Postpartum depression affects up to</a:t>
            </a:r>
            <a:r>
              <a:rPr lang="en-US" dirty="0">
                <a:solidFill>
                  <a:schemeClr val="tx1"/>
                </a:solidFill>
                <a:latin typeface="Cambria"/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150"/>
              </a:spcBef>
              <a:buClr>
                <a:schemeClr val="dk1"/>
              </a:buClr>
              <a:buSzPts val="4400"/>
              <a:buNone/>
            </a:pPr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 in 7 women</a:t>
            </a:r>
            <a:endParaRPr lang="en-U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 algn="ctr">
              <a:spcBef>
                <a:spcPts val="0"/>
              </a:spcBef>
              <a:buSzPts val="3200"/>
              <a:buNone/>
            </a:pP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Postpartum Anxiety and/or Depression affect up to </a:t>
            </a:r>
          </a:p>
          <a:p>
            <a:pPr marL="0" indent="0" algn="ctr">
              <a:lnSpc>
                <a:spcPct val="100000"/>
              </a:lnSpc>
              <a:spcBef>
                <a:spcPts val="150"/>
              </a:spcBef>
              <a:buSzPts val="4400"/>
              <a:buNone/>
            </a:pPr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 in 5 perinatal women</a:t>
            </a:r>
            <a:endParaRPr lang="en-U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 algn="ctr">
              <a:spcBef>
                <a:spcPts val="150"/>
              </a:spcBef>
              <a:buSzPts val="3200"/>
              <a:buNone/>
            </a:pPr>
            <a:r>
              <a:rPr lang="en-US" sz="1400" b="1" i="1" dirty="0">
                <a:solidFill>
                  <a:schemeClr val="tx1"/>
                </a:solidFill>
                <a:latin typeface="Cambria" panose="02040503050406030204" pitchFamily="18" charset="0"/>
              </a:rPr>
              <a:t>and up to 1 in 2 (44%) Black Women</a:t>
            </a:r>
          </a:p>
          <a:p>
            <a:pPr marL="0" indent="0" algn="ctr">
              <a:lnSpc>
                <a:spcPct val="100000"/>
              </a:lnSpc>
              <a:spcBef>
                <a:spcPts val="150"/>
              </a:spcBef>
              <a:buSzPts val="3200"/>
              <a:buNone/>
            </a:pPr>
            <a:b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Perinatal mood &amp; anxiety disorders are the </a:t>
            </a:r>
            <a:r>
              <a:rPr lang="en-US" sz="1400" b="1" u="sng" dirty="0">
                <a:solidFill>
                  <a:schemeClr val="tx1"/>
                </a:solidFill>
                <a:latin typeface="Cambria" panose="02040503050406030204" pitchFamily="18" charset="0"/>
              </a:rPr>
              <a:t>#1 complication</a:t>
            </a:r>
            <a:endParaRPr lang="en-US" sz="1400" u="sng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150"/>
              </a:spcBef>
              <a:buSzPts val="3200"/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</a:rPr>
              <a:t>of pregnancy and childbirth</a:t>
            </a:r>
          </a:p>
          <a:p>
            <a:pPr marL="0" indent="0" algn="ctr">
              <a:lnSpc>
                <a:spcPct val="100000"/>
              </a:lnSpc>
              <a:spcBef>
                <a:spcPts val="150"/>
              </a:spcBef>
              <a:buSzPts val="3200"/>
              <a:buNone/>
            </a:pPr>
            <a:endParaRPr lang="en-US" dirty="0">
              <a:solidFill>
                <a:schemeClr val="tx1"/>
              </a:solidFill>
              <a:ea typeface="Cambria"/>
            </a:endParaRPr>
          </a:p>
          <a:p>
            <a:pPr marR="0" lvl="0" indent="0" algn="ctr" rtl="0">
              <a:spcBef>
                <a:spcPts val="150"/>
              </a:spcBef>
              <a:spcAft>
                <a:spcPts val="0"/>
              </a:spcAft>
              <a:buSzPts val="3200"/>
              <a:buNone/>
            </a:pPr>
            <a:r>
              <a:rPr lang="en-US" sz="800" b="1" dirty="0">
                <a:solidFill>
                  <a:srgbClr val="002060"/>
                </a:solidFill>
                <a:latin typeface="Cambria"/>
                <a:ea typeface="Cambria"/>
                <a:cs typeface="Arimo"/>
                <a:sym typeface="Arimo"/>
              </a:rPr>
              <a:t>Maternal depression is #1 predictor of paternal depression</a:t>
            </a:r>
            <a:r>
              <a:rPr lang="en-US" sz="800" b="1" dirty="0">
                <a:solidFill>
                  <a:schemeClr val="dk1"/>
                </a:solidFill>
                <a:latin typeface="Cambria"/>
                <a:ea typeface="Cambria"/>
                <a:cs typeface="Arimo"/>
                <a:sym typeface="Arimo"/>
              </a:rPr>
              <a:t>; </a:t>
            </a:r>
            <a:r>
              <a:rPr lang="en-US" sz="800" b="1" dirty="0">
                <a:solidFill>
                  <a:srgbClr val="002060"/>
                </a:solidFill>
                <a:latin typeface="Cambria"/>
                <a:ea typeface="Cambria"/>
                <a:cs typeface="Arimo"/>
                <a:sym typeface="Arimo"/>
              </a:rPr>
              <a:t>1 in 10 fathers will experience PMADs</a:t>
            </a:r>
            <a:endParaRPr lang="en-US" b="1" i="1" dirty="0">
              <a:latin typeface="Cambria" panose="02040503050406030204" pitchFamily="18" charset="0"/>
              <a:ea typeface="Cambria"/>
            </a:endParaRPr>
          </a:p>
          <a:p>
            <a:pPr algn="ctr"/>
            <a:endParaRPr lang="en-US" sz="800" b="1" dirty="0"/>
          </a:p>
          <a:p>
            <a:pPr marL="0" indent="0" algn="ctr">
              <a:lnSpc>
                <a:spcPct val="100000"/>
              </a:lnSpc>
              <a:spcBef>
                <a:spcPts val="150"/>
              </a:spcBef>
              <a:buSzPts val="3200"/>
              <a:buNone/>
            </a:pPr>
            <a:endParaRPr lang="en-US" b="1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150"/>
              </a:spcBef>
              <a:buSzPts val="3200"/>
              <a:buNone/>
            </a:pPr>
            <a:endParaRPr lang="en-US" sz="1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Google Shape;185;p23">
            <a:extLst>
              <a:ext uri="{FF2B5EF4-FFF2-40B4-BE49-F238E27FC236}">
                <a16:creationId xmlns:a16="http://schemas.microsoft.com/office/drawing/2014/main" id="{617118E3-EDE3-032B-34A7-7A1E91BC942F}"/>
              </a:ext>
            </a:extLst>
          </p:cNvPr>
          <p:cNvSpPr/>
          <p:nvPr/>
        </p:nvSpPr>
        <p:spPr>
          <a:xfrm>
            <a:off x="466902" y="4515414"/>
            <a:ext cx="8125531" cy="550759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48123"/>
            </a:avLst>
          </a:prstGeom>
          <a:solidFill>
            <a:srgbClr val="FFFF99"/>
          </a:solidFill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  <a:latin typeface="Cambria"/>
                <a:ea typeface="Corbel"/>
                <a:cs typeface="Corbel"/>
                <a:sym typeface="Corbel"/>
              </a:rPr>
              <a:t>PERINATAL</a:t>
            </a:r>
            <a:endParaRPr lang="en-US" sz="1100" dirty="0">
              <a:latin typeface="Cambria"/>
            </a:endParaRPr>
          </a:p>
          <a:p>
            <a:pPr algn="ctr"/>
            <a:r>
              <a:rPr lang="en-US" sz="1100" b="1" dirty="0">
                <a:solidFill>
                  <a:srgbClr val="002060"/>
                </a:solidFill>
                <a:latin typeface="Cambria"/>
                <a:ea typeface="Corbel"/>
                <a:cs typeface="Corbel"/>
                <a:sym typeface="Corbel"/>
              </a:rPr>
              <a:t>Conception to baby’s 1</a:t>
            </a:r>
            <a:r>
              <a:rPr lang="en-US" sz="1100" b="1" baseline="30000" dirty="0">
                <a:solidFill>
                  <a:srgbClr val="002060"/>
                </a:solidFill>
                <a:latin typeface="Cambria"/>
                <a:ea typeface="Corbel"/>
                <a:cs typeface="Corbel"/>
                <a:sym typeface="Corbel"/>
              </a:rPr>
              <a:t>st</a:t>
            </a:r>
            <a:r>
              <a:rPr lang="en-US" sz="1100" b="1" dirty="0">
                <a:solidFill>
                  <a:srgbClr val="002060"/>
                </a:solidFill>
                <a:latin typeface="Cambria"/>
                <a:ea typeface="Corbel"/>
                <a:cs typeface="Corbel"/>
                <a:sym typeface="Corbel"/>
              </a:rPr>
              <a:t> birthday and beyond</a:t>
            </a:r>
            <a:endParaRPr sz="1100" b="1" dirty="0"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4549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" name="Google Shape;200;p24"/>
          <p:cNvGraphicFramePr/>
          <p:nvPr>
            <p:extLst>
              <p:ext uri="{D42A27DB-BD31-4B8C-83A1-F6EECF244321}">
                <p14:modId xmlns:p14="http://schemas.microsoft.com/office/powerpoint/2010/main" val="2121263981"/>
              </p:ext>
            </p:extLst>
          </p:nvPr>
        </p:nvGraphicFramePr>
        <p:xfrm>
          <a:off x="1466491" y="-64698"/>
          <a:ext cx="6587684" cy="55431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1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1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200"/>
                        <a:buFont typeface="Noto Sans Symbols"/>
                        <a:buNone/>
                      </a:pPr>
                      <a:endParaRPr sz="900" b="1" i="0" u="none" strike="noStrike" cap="none" dirty="0">
                        <a:solidFill>
                          <a:schemeClr val="lt1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4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2200"/>
                        <a:buFont typeface="Noto Sans Symbols"/>
                        <a:buNone/>
                      </a:pPr>
                      <a:r>
                        <a:rPr lang="en-US" sz="1700" b="1" i="0" u="none" strike="noStrike" cap="none" dirty="0">
                          <a:solidFill>
                            <a:schemeClr val="lt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Baby Blues</a:t>
                      </a:r>
                      <a:endParaRPr sz="11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2200"/>
                        <a:buFont typeface="Noto Sans Symbols"/>
                        <a:buNone/>
                      </a:pPr>
                      <a:r>
                        <a:rPr lang="en-US" sz="1700" b="0" i="1" u="none" strike="noStrike" cap="none" dirty="0">
                          <a:solidFill>
                            <a:schemeClr val="lt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Normal transition</a:t>
                      </a:r>
                      <a:endParaRPr sz="1100" dirty="0"/>
                    </a:p>
                  </a:txBody>
                  <a:tcPr marL="68588" marR="68588" marT="34294" marB="34294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800"/>
                        <a:buFont typeface="Noto Sans Symbols"/>
                        <a:buNone/>
                      </a:pPr>
                      <a:endParaRPr sz="600" b="1" i="0" u="none" strike="noStrike" cap="none" dirty="0">
                        <a:solidFill>
                          <a:schemeClr val="lt1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4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2200"/>
                        <a:buFont typeface="Noto Sans Symbols"/>
                        <a:buNone/>
                      </a:pPr>
                      <a:r>
                        <a:rPr lang="en-US" sz="1700" b="1" i="0" u="none" strike="noStrike" cap="none" dirty="0">
                          <a:solidFill>
                            <a:schemeClr val="lt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Perinatal Mood and Anxiety Disorders</a:t>
                      </a:r>
                      <a:endParaRPr sz="1100" dirty="0"/>
                    </a:p>
                  </a:txBody>
                  <a:tcPr marL="68588" marR="68588" marT="34294" marB="34294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7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COMMON: 85%</a:t>
                      </a:r>
                      <a:endParaRPr sz="1100" dirty="0"/>
                    </a:p>
                  </a:txBody>
                  <a:tcPr marL="68588" marR="68588" marT="34294" marB="34294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20-50%</a:t>
                      </a:r>
                      <a:endParaRPr sz="1100" dirty="0"/>
                    </a:p>
                  </a:txBody>
                  <a:tcPr marL="68588" marR="68588" marT="34294" marB="34294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8CB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4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Onset</a:t>
                      </a: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: first 72 hours, resolves within 2-3 weeks</a:t>
                      </a:r>
                    </a:p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sym typeface="Corbel"/>
                        </a:rPr>
                        <a:t>Common and temporary </a:t>
                      </a:r>
                    </a:p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sym typeface="Corbel"/>
                        </a:rPr>
                        <a:t>Not considered a psychiatric illness</a:t>
                      </a:r>
                    </a:p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endParaRPr sz="1100" dirty="0"/>
                    </a:p>
                  </a:txBody>
                  <a:tcPr marL="68588" marR="68588" marT="34294" marB="34294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Onset</a:t>
                      </a: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:  during pregnancy or first year postpartum.  May be gradual and worsens over time</a:t>
                      </a:r>
                      <a:endParaRPr sz="1100" dirty="0"/>
                    </a:p>
                  </a:txBody>
                  <a:tcPr marL="68588" marR="68588" marT="34294" marB="34294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8CB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18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Symptoms</a:t>
                      </a: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: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Emotional roller coaster</a:t>
                      </a: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sym typeface="Corbel"/>
                        </a:rPr>
                        <a:t>Lack of concentration</a:t>
                      </a: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sym typeface="Corbel"/>
                        </a:rPr>
                        <a:t>Sadness/weepiness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Anxiety</a:t>
                      </a: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Loneliness</a:t>
                      </a: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sym typeface="Corbel"/>
                        </a:rPr>
                        <a:t>Unsettling but do not interfere with ability to function</a:t>
                      </a:r>
                      <a:endParaRPr sz="1100" dirty="0"/>
                    </a:p>
                  </a:txBody>
                  <a:tcPr marL="68588" marR="68588" marT="34294" marB="34294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Symptoms</a:t>
                      </a: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: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  Mood swings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  Tearfulness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  Irritability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  Anxiety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  Overwhelmed</a:t>
                      </a: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sym typeface="Corbel"/>
                        </a:rPr>
                        <a:t>  Affect ability to function</a:t>
                      </a:r>
                      <a:endParaRPr sz="1100" dirty="0"/>
                    </a:p>
                  </a:txBody>
                  <a:tcPr marL="68588" marR="68588" marT="34294" marB="34294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8CB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46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Treatment</a:t>
                      </a: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: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  Sleep</a:t>
                      </a:r>
                      <a:endParaRPr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  Social support</a:t>
                      </a:r>
                      <a:endParaRPr lang="en-US" sz="1100" b="0" i="0" u="none" strike="noStrike" cap="none" dirty="0">
                        <a:solidFill>
                          <a:srgbClr val="00206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endParaRPr lang="en-US" sz="1100" b="0" i="0" u="none" strike="noStrike" cap="none" dirty="0">
                        <a:solidFill>
                          <a:srgbClr val="00206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274320" marR="0" lvl="1" indent="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Tx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Resolves on its own</a:t>
                      </a: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endParaRPr lang="en-US" sz="1100" b="0" i="0" u="none" strike="noStrike" cap="none" dirty="0">
                        <a:solidFill>
                          <a:srgbClr val="00206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68588" marR="68588" marT="34294" marB="34294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Treatment</a:t>
                      </a: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:</a:t>
                      </a:r>
                      <a:endParaRPr lang="en-US"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Varies dependent on illness and severity</a:t>
                      </a:r>
                      <a:endParaRPr lang="en-US" sz="1100" dirty="0"/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Consists of some combination of Self-care, Social support, Therapy and/or Medication</a:t>
                      </a:r>
                      <a:endParaRPr lang="en-US" sz="1100" b="0" i="0" u="none" strike="noStrike" cap="none" dirty="0">
                        <a:solidFill>
                          <a:srgbClr val="00206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274320" marR="0" lvl="1" indent="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Tx/>
                        <a:buNone/>
                      </a:pPr>
                      <a:endParaRPr lang="en-US" sz="1400" b="1" i="0" u="none" strike="noStrike" cap="none" dirty="0">
                        <a:solidFill>
                          <a:srgbClr val="00206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274320" marR="0" lvl="1" indent="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Tx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0206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Will not resolve on its own</a:t>
                      </a:r>
                    </a:p>
                    <a:p>
                      <a:pPr marL="457200" marR="0" lvl="1" indent="-182880" algn="l" rtl="0">
                        <a:lnSpc>
                          <a:spcPct val="7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Arial"/>
                        <a:buChar char="•"/>
                      </a:pPr>
                      <a:endParaRPr lang="en-US" sz="1100" b="0" i="0" u="none" strike="noStrike" cap="none" dirty="0">
                        <a:solidFill>
                          <a:srgbClr val="00206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  <a:p>
                      <a:pPr marL="0" marR="0" lvl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A0"/>
                        </a:buClr>
                        <a:buSzPts val="1800"/>
                        <a:buFont typeface="Noto Sans Symbols"/>
                        <a:buNone/>
                      </a:pPr>
                      <a:endParaRPr sz="1100" dirty="0"/>
                    </a:p>
                  </a:txBody>
                  <a:tcPr marL="68588" marR="68588" marT="34294" marB="34294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8CB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653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274500" y="170525"/>
            <a:ext cx="8520525" cy="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noAutofit/>
          </a:bodyPr>
          <a:lstStyle/>
          <a:p>
            <a:pPr marL="12700"/>
            <a:r>
              <a:rPr lang="en" sz="3600" b="1" dirty="0"/>
              <a:t>Risk Factors</a:t>
            </a:r>
          </a:p>
        </p:txBody>
      </p:sp>
      <p:pic>
        <p:nvPicPr>
          <p:cNvPr id="218" name="Google Shape;2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150" y="1062650"/>
            <a:ext cx="7879700" cy="3939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14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>
            <a:spLocks noGrp="1"/>
          </p:cNvSpPr>
          <p:nvPr>
            <p:ph type="title"/>
          </p:nvPr>
        </p:nvSpPr>
        <p:spPr>
          <a:xfrm>
            <a:off x="274500" y="170525"/>
            <a:ext cx="85206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Perinatal Circle of Healing</a:t>
            </a:r>
            <a:endParaRPr lang="en-US" sz="3600" b="1"/>
          </a:p>
        </p:txBody>
      </p:sp>
      <p:pic>
        <p:nvPicPr>
          <p:cNvPr id="2" name="Picture 2" descr="Chart, pie chart, sunburst chart&#10;&#10;Description automatically generated">
            <a:extLst>
              <a:ext uri="{FF2B5EF4-FFF2-40B4-BE49-F238E27FC236}">
                <a16:creationId xmlns:a16="http://schemas.microsoft.com/office/drawing/2014/main" id="{1D9BA743-4BFD-B102-5E38-0CE7D8116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" y="1092399"/>
            <a:ext cx="7856220" cy="39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820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12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039A2"/>
      </a:accent1>
      <a:accent2>
        <a:srgbClr val="212121"/>
      </a:accent2>
      <a:accent3>
        <a:srgbClr val="1A5488"/>
      </a:accent3>
      <a:accent4>
        <a:srgbClr val="173CA3"/>
      </a:accent4>
      <a:accent5>
        <a:srgbClr val="162AA6"/>
      </a:accent5>
      <a:accent6>
        <a:srgbClr val="14A45B"/>
      </a:accent6>
      <a:hlink>
        <a:srgbClr val="3559F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8b446a-9181-4ad8-93e0-954562ad0e41" xsi:nil="true"/>
    <lcf76f155ced4ddcb4097134ff3c332f xmlns="ed076296-3752-4a2c-80a7-29c493e5918b">
      <Terms xmlns="http://schemas.microsoft.com/office/infopath/2007/PartnerControls"/>
    </lcf76f155ced4ddcb4097134ff3c332f>
    <SharedWithUsers xmlns="0f8b446a-9181-4ad8-93e0-954562ad0e41">
      <UserInfo>
        <DisplayName>Maggie Lane</DisplayName>
        <AccountId>75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E2BBC0E4B124E9200A951E86C6009" ma:contentTypeVersion="16" ma:contentTypeDescription="Create a new document." ma:contentTypeScope="" ma:versionID="b26703aa3ad366e2d46d87a899432f4b">
  <xsd:schema xmlns:xsd="http://www.w3.org/2001/XMLSchema" xmlns:xs="http://www.w3.org/2001/XMLSchema" xmlns:p="http://schemas.microsoft.com/office/2006/metadata/properties" xmlns:ns2="ed076296-3752-4a2c-80a7-29c493e5918b" xmlns:ns3="0f8b446a-9181-4ad8-93e0-954562ad0e41" targetNamespace="http://schemas.microsoft.com/office/2006/metadata/properties" ma:root="true" ma:fieldsID="c052be5c08016654f36788ce5cb261ec" ns2:_="" ns3:_="">
    <xsd:import namespace="ed076296-3752-4a2c-80a7-29c493e5918b"/>
    <xsd:import namespace="0f8b446a-9181-4ad8-93e0-954562ad0e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76296-3752-4a2c-80a7-29c493e591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648e9ad-4add-43c9-a53c-a938164896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b446a-9181-4ad8-93e0-954562ad0e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aaab6fe-edd1-4147-8797-df7a7d560858}" ma:internalName="TaxCatchAll" ma:showField="CatchAllData" ma:web="0f8b446a-9181-4ad8-93e0-954562ad0e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6E91E1-FF60-4BBA-A642-5B3AE621FA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DC5F68-D664-4D3B-9AD8-8BC08985D725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0f8b446a-9181-4ad8-93e0-954562ad0e41"/>
    <ds:schemaRef ds:uri="http://www.w3.org/XML/1998/namespace"/>
    <ds:schemaRef ds:uri="http://purl.org/dc/dcmitype/"/>
    <ds:schemaRef ds:uri="ed076296-3752-4a2c-80a7-29c493e5918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3214927-1953-4ED6-86FF-054655D762A6}">
  <ds:schemaRefs>
    <ds:schemaRef ds:uri="0f8b446a-9181-4ad8-93e0-954562ad0e41"/>
    <ds:schemaRef ds:uri="ed076296-3752-4a2c-80a7-29c493e591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712</Words>
  <Application>Microsoft Office PowerPoint</Application>
  <PresentationFormat>On-screen Show (16:9)</PresentationFormat>
  <Paragraphs>152</Paragraphs>
  <Slides>19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Simple Light</vt:lpstr>
      <vt:lpstr>Office Theme</vt:lpstr>
      <vt:lpstr>PowerPoint Presentation</vt:lpstr>
      <vt:lpstr>Postpartum Support Virginia's Mission</vt:lpstr>
      <vt:lpstr>The Happiest Time in a Person's Life…</vt:lpstr>
      <vt:lpstr>PowerPoint Presentation</vt:lpstr>
      <vt:lpstr>Expecting and bringing home a baby brings many emotions...</vt:lpstr>
      <vt:lpstr>Why do we call it PMADs?</vt:lpstr>
      <vt:lpstr>PowerPoint Presentation</vt:lpstr>
      <vt:lpstr>Risk Factors</vt:lpstr>
      <vt:lpstr>Perinatal Circle of Healing</vt:lpstr>
      <vt:lpstr> PSVa Resources </vt:lpstr>
      <vt:lpstr>PowerPoint Presentation</vt:lpstr>
      <vt:lpstr>Peer Mentor Program</vt:lpstr>
      <vt:lpstr>PSVa Warmline</vt:lpstr>
      <vt:lpstr>PSVa: Care Coordination </vt:lpstr>
      <vt:lpstr>Shelane's Fund Grants</vt:lpstr>
      <vt:lpstr>Resources</vt:lpstr>
      <vt:lpstr>All Services Flyer</vt:lpstr>
      <vt:lpstr>Questions or Comments?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Kristen Miller</cp:lastModifiedBy>
  <cp:revision>436</cp:revision>
  <cp:lastPrinted>2021-05-12T18:02:02Z</cp:lastPrinted>
  <dcterms:modified xsi:type="dcterms:W3CDTF">2023-10-19T17:08:47Z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0x010100F0AE2BBC0E4B124E9200A951E86C6009</vt:lpwstr>
  </property>
  <property fmtid="{D5CDD505-2E9C-101B-9397-08002B2CF9AE}" pid="3" name="MediaServiceImageTags">
    <vt:lpwstr/>
  </property>
</Properties>
</file>