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6858000" cx="9144000"/>
  <p:notesSz cx="6858000" cy="9144000"/>
  <p:embeddedFontLst>
    <p:embeddedFont>
      <p:font typeface="Oswald"/>
      <p:regular r:id="rId43"/>
      <p:bold r:id="rId44"/>
    </p:embeddedFont>
    <p:embeddedFont>
      <p:font typeface="Open Sans"/>
      <p:regular r:id="rId45"/>
      <p:bold r:id="rId46"/>
      <p:italic r:id="rId47"/>
      <p:boldItalic r:id="rId48"/>
    </p:embeddedFont>
    <p:embeddedFont>
      <p:font typeface="Questrial"/>
      <p:regular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font" Target="fonts/Oswald-bold.fntdata"/><Relationship Id="rId43" Type="http://schemas.openxmlformats.org/officeDocument/2006/relationships/font" Target="fonts/Oswald-regular.fntdata"/><Relationship Id="rId46" Type="http://schemas.openxmlformats.org/officeDocument/2006/relationships/font" Target="fonts/OpenSans-bold.fntdata"/><Relationship Id="rId45"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boldItalic.fntdata"/><Relationship Id="rId47" Type="http://schemas.openxmlformats.org/officeDocument/2006/relationships/font" Target="fonts/OpenSans-italic.fntdata"/><Relationship Id="rId49" Type="http://schemas.openxmlformats.org/officeDocument/2006/relationships/font" Target="fonts/Questrial-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r">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317500" lvl="1" marL="9144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2pPr>
            <a:lvl3pPr indent="-317500" lvl="2" marL="13716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3pPr>
            <a:lvl4pPr indent="-317500" lvl="3" marL="18288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4pPr>
            <a:lvl5pPr indent="-317500" lvl="4" marL="22860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5pPr>
            <a:lvl6pPr indent="-317500" lvl="5" marL="27432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6pPr>
            <a:lvl7pPr indent="-317500" lvl="6" marL="32004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7pPr>
            <a:lvl8pPr indent="-317500" lvl="7" marL="36576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8pPr>
            <a:lvl9pPr indent="-317500" lvl="8" marL="411480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a52eea4477_0_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a52eea4477_0_5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7e695d8b00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7e695d8b00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Number of diagnoses keeps going up, deaths from breast cancer haven’t risen very much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52eea4477_0_24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a52eea4477_0_2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52eea4477_0_25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52eea4477_0_2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Know YOUR body.  A good time to do this is while you are in the shower or getting dressed</a:t>
            </a:r>
            <a:r>
              <a:rPr lang="en-US"/>
              <a:t>. O</a:t>
            </a:r>
            <a:r>
              <a:rPr b="0" i="0" lang="en-US" sz="1200" u="none" cap="none" strike="noStrike">
                <a:solidFill>
                  <a:schemeClr val="dk1"/>
                </a:solidFill>
                <a:latin typeface="Calibri"/>
                <a:ea typeface="Calibri"/>
                <a:cs typeface="Calibri"/>
                <a:sym typeface="Calibri"/>
              </a:rPr>
              <a:t>r, your partner may</a:t>
            </a:r>
            <a:r>
              <a:rPr lang="en-US"/>
              <a:t> discover a lump or a change in your breasts.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is important to know what is “normal” for you.</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certain women at high risk for breast cancer based on the previously outlined criteria, a screening MRI is recommended along with a yearly mammogram.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Breast MRI and ultrasound are not usually used in place of mammography for screening, but as additional tests.</a:t>
            </a:r>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Ultrasound is used to complement other screening tests.</a:t>
            </a:r>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MRI is used in screening high-risk women; to gather more information on an area of suspicion; and to monitor for recurrence after treatment</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Char char="•"/>
            </a:pPr>
            <a:r>
              <a:rPr lang="en-US"/>
              <a:t>If you are at a higher risk, talk to your doctor about what screening tools are right for you and when to begin regular screenings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2" name="Google Shape;162;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52eea4477_0_34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52eea4477_0_34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MAMMOGRAM  is a low dose x-ray that can find cancers before they can be felt.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A mammogram may feel uncomfortable, but only for a few minutes.  If you are going to a new imaging center or new radiology center for your mammogram be sure to bring your previous mammograms with you.</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A. If you have a significant family history or multiple risk factors, your doctor may recommend mammograms at an earlier age.  If you have a family history, it is recommended to get your first mammogram at 10 years before the age of diagnosis for a 1</a:t>
            </a:r>
            <a:r>
              <a:rPr baseline="30000" lang="en-US" sz="1200">
                <a:solidFill>
                  <a:schemeClr val="dk1"/>
                </a:solidFill>
                <a:latin typeface="Calibri"/>
                <a:ea typeface="Calibri"/>
                <a:cs typeface="Calibri"/>
                <a:sym typeface="Calibri"/>
              </a:rPr>
              <a:t>st</a:t>
            </a:r>
            <a:r>
              <a:rPr lang="en-US" sz="1200">
                <a:solidFill>
                  <a:schemeClr val="dk1"/>
                </a:solidFill>
                <a:latin typeface="Calibri"/>
                <a:ea typeface="Calibri"/>
                <a:cs typeface="Calibri"/>
                <a:sym typeface="Calibri"/>
              </a:rPr>
              <a:t> degree relative.</a:t>
            </a:r>
            <a:endParaRPr sz="1200" u="sng">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B. Be sure to notify the mammography staff if you or your doctor have noticed a change in your breast.  Mammograms are not 100% accurate.  Even if you are told that your mammogram is normal and you have noticed a change, follow-up with your doctor.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C. Mammography is the best tool we have today.  Other detection methods that your doctor may recommend include ultrasound, MRI or digital mammography.  You may want to discuss these options with your doctor.</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D. 20% of Virginian women age 45 and older have not had a mammogram in the last 2 years.  This number has decreased from 30.6% in 1990 but still needs to decrease more!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a:solidFill>
                  <a:schemeClr val="dk1"/>
                </a:solidFill>
                <a:latin typeface="Calibri"/>
                <a:ea typeface="Calibri"/>
                <a:cs typeface="Calibri"/>
                <a:sym typeface="Calibri"/>
              </a:rPr>
              <a:t>(2012 statistic)</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52eea4477_0_35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52eea4477_0_35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Mammography reduces the risk of dying from breast cancer by 20%</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You may have more treatment options due to early detection, such as a lumpectomy vs. mastectomy, no chemotherapy, hormonal therapy, etc.</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A note about the survival rate, this percentage is the women who are alive 5 years later, that does not mean they are cancer free. Some of them may be dealing with a recurrence, some may have metastatic.</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52eea4477_0_36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52eea4477_0_36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A lump or thickening in your breast or under your arm.</a:t>
            </a:r>
            <a:endParaRPr sz="1200">
              <a:solidFill>
                <a:schemeClr val="dk1"/>
              </a:solidFill>
              <a:latin typeface="Calibri"/>
              <a:ea typeface="Calibri"/>
              <a:cs typeface="Calibri"/>
              <a:sym typeface="Calibri"/>
            </a:endParaRPr>
          </a:p>
          <a:p>
            <a:pPr indent="-266382" lvl="0" marL="342900" rtl="0" algn="l">
              <a:spcBef>
                <a:spcPts val="481"/>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Nipple changes: Inverted, crusty, spontaneous bloody discharge, point in different direction.</a:t>
            </a:r>
            <a:endParaRPr sz="1200">
              <a:solidFill>
                <a:schemeClr val="dk1"/>
              </a:solidFill>
              <a:latin typeface="Calibri"/>
              <a:ea typeface="Calibri"/>
              <a:cs typeface="Calibri"/>
              <a:sym typeface="Calibri"/>
            </a:endParaRPr>
          </a:p>
          <a:p>
            <a:pPr indent="-266382" lvl="0" marL="342900" rtl="0" algn="l">
              <a:spcBef>
                <a:spcPts val="481"/>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Dimpling, indentation or orange peel appearance.</a:t>
            </a:r>
            <a:endParaRPr sz="1200">
              <a:solidFill>
                <a:schemeClr val="dk1"/>
              </a:solidFill>
              <a:latin typeface="Calibri"/>
              <a:ea typeface="Calibri"/>
              <a:cs typeface="Calibri"/>
              <a:sym typeface="Calibri"/>
            </a:endParaRPr>
          </a:p>
          <a:p>
            <a:pPr indent="-266382" lvl="0" marL="342900" rtl="0" algn="l">
              <a:spcBef>
                <a:spcPts val="481"/>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Change in breast size, shape or skin color.</a:t>
            </a:r>
            <a:endParaRPr sz="1200">
              <a:solidFill>
                <a:schemeClr val="dk1"/>
              </a:solidFill>
              <a:latin typeface="Calibri"/>
              <a:ea typeface="Calibri"/>
              <a:cs typeface="Calibri"/>
              <a:sym typeface="Calibri"/>
            </a:endParaRPr>
          </a:p>
          <a:p>
            <a:pPr indent="-266382" lvl="0" marL="342900" rtl="0" algn="l">
              <a:spcBef>
                <a:spcPts val="481"/>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 wound, sore spot or break in skin that does not heal.</a:t>
            </a:r>
            <a:endParaRPr sz="1200">
              <a:solidFill>
                <a:schemeClr val="dk1"/>
              </a:solidFill>
              <a:latin typeface="Calibri"/>
              <a:ea typeface="Calibri"/>
              <a:cs typeface="Calibri"/>
              <a:sym typeface="Calibri"/>
            </a:endParaRPr>
          </a:p>
          <a:p>
            <a:pPr indent="-266382" lvl="0" marL="342900" rtl="0" algn="l">
              <a:spcBef>
                <a:spcPts val="481"/>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Change or difference from one breast to the other.</a:t>
            </a:r>
            <a:endParaRPr sz="1200">
              <a:solidFill>
                <a:schemeClr val="dk1"/>
              </a:solidFill>
              <a:latin typeface="Calibri"/>
              <a:ea typeface="Calibri"/>
              <a:cs typeface="Calibri"/>
              <a:sym typeface="Calibri"/>
            </a:endParaRPr>
          </a:p>
          <a:p>
            <a:pPr indent="0" lvl="0" marL="0" rtl="0" algn="l">
              <a:spcBef>
                <a:spcPts val="481"/>
              </a:spcBef>
              <a:spcAft>
                <a:spcPts val="0"/>
              </a:spcAft>
              <a:buClr>
                <a:schemeClr val="dk1"/>
              </a:buClr>
              <a:buSzPts val="1100"/>
              <a:buFont typeface="Arial"/>
              <a:buNone/>
            </a:pPr>
            <a:r>
              <a:rPr lang="en-US" sz="1200">
                <a:solidFill>
                  <a:schemeClr val="dk1"/>
                </a:solidFill>
                <a:latin typeface="Calibri"/>
                <a:ea typeface="Calibri"/>
                <a:cs typeface="Calibri"/>
                <a:sym typeface="Calibri"/>
              </a:rPr>
              <a:t>If you notice a change, have it checked by your doctor.  Lobes &amp; ducts may become enlarged before each menstrual cycle &amp; during pregnancy in younger women, which is normal, so know your cycle and how your body typically behaves.  Most breast tissue is somewhat lumpy or nodular. You just need to know what lumps are usually there and if there is anything new. Also, breast tissue isn’t confined to just your breast. Pretty much everywhere a sports bra touches (except your back) is breast tissue. Trust your intuition. Don’t be embarrassed. Be your own advocate.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52eea4477_0_2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a52eea4477_0_25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a52eea4477_0_26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a52eea4477_0_26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Research is not yet clear on the breast cancer risk for people who are transgender, but that is definitely a topic of current research and I am sure we will learn so much in the next decade.</a:t>
            </a:r>
            <a:endParaRPr/>
          </a:p>
        </p:txBody>
      </p:sp>
      <p:sp>
        <p:nvSpPr>
          <p:cNvPr id="204" name="Google Shape;204;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a52eea4477_0_8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a52eea4477_0_8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I’ll begin our time today by giving you an introduction to VBCF, then we will go over some information about breast health and breast cancer. After that, we will go into ways that VBCF works to improve the lives of women with breast cancer in Virginia and hopefully to eradicate the disease altogether. I will also let you know ways you can help us in that fight!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chart illustrates that as </a:t>
            </a:r>
            <a:r>
              <a:rPr lang="en-US"/>
              <a:t>women</a:t>
            </a:r>
            <a:r>
              <a:rPr b="0" i="0" lang="en-US" sz="1200" u="none" cap="none" strike="noStrike">
                <a:solidFill>
                  <a:schemeClr val="dk1"/>
                </a:solidFill>
                <a:latin typeface="Calibri"/>
                <a:ea typeface="Calibri"/>
                <a:cs typeface="Calibri"/>
                <a:sym typeface="Calibri"/>
              </a:rPr>
              <a:t> get older, </a:t>
            </a:r>
            <a:r>
              <a:rPr lang="en-US"/>
              <a:t>the</a:t>
            </a:r>
            <a:r>
              <a:rPr b="0" i="0" lang="en-US" sz="1200" u="none" cap="none" strike="noStrike">
                <a:solidFill>
                  <a:schemeClr val="dk1"/>
                </a:solidFill>
                <a:latin typeface="Calibri"/>
                <a:ea typeface="Calibri"/>
                <a:cs typeface="Calibri"/>
                <a:sym typeface="Calibri"/>
              </a:rPr>
              <a:t> chance of developing breast cancer increases.  This </a:t>
            </a:r>
            <a:r>
              <a:rPr lang="en-US"/>
              <a:t>is why it is suggested that women start getting mammograms around *here*, right before the risk of developing breast cancer skyrockets. And this is why those mammograms are so important. Leading cause of cancer death for women between 20-59.</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Age to stop mammograms? Until recently, there was a belief that the benefits of mammography did not outweigh the risks of a false positive after a woman reaches 75. A recent study of 7 million mammograms shows that might not be true. The risk of false positive actually decreases with age, so women should continue to get them after 75, especially if they are generally healthy. For example, my grandmother is 95 and has dementia, she should no longer be getting mammograms. My other grandmother is 84 and generally in good health (in addition to being a breast cancer survivor). She should still be getting mammograms.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2" name="Google Shape;212;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7d3e2f6f3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7d3e2f6f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US">
                <a:latin typeface="Arial"/>
                <a:ea typeface="Arial"/>
                <a:cs typeface="Arial"/>
                <a:sym typeface="Arial"/>
              </a:rPr>
              <a:t>Over the past few years, there has been great advancement in breast cancer research, particularly in the field of genetics. There are genetic mutations that people can be tested for to better understand their risk of breast cancer, with the most common and commonly heard about being BRCA 1 and BRCA 2. Undergoing genetic testing is a very important decision and should be considered carefully because the results will not only affect the individual being tested, but that person’s whole family as well. If you have a direct relative who has had breast cancer, or even an extensive history of various cancers in your family, you may be eligible to receive no-cost genetic counseling and testing for the BRCA1 and BRCA2 mutations through your insurance, thanks to the Affordable Care Act. If you or a family member have had genetic testing or counseling before, it may be worth going back every 5-10 years to a counselor because the field is advancing so quickly. Your genes won’t have changed, but science’s ability to read those genes and interpret the meaning of possible mutations is now constantly changing.</a:t>
            </a:r>
            <a:endParaRPr>
              <a:latin typeface="Arial"/>
              <a:ea typeface="Arial"/>
              <a:cs typeface="Arial"/>
              <a:sym typeface="Arial"/>
            </a:endParaRPr>
          </a:p>
          <a:p>
            <a:pPr indent="0" lvl="0" marL="0" rtl="0" algn="l">
              <a:spcBef>
                <a:spcPts val="0"/>
              </a:spcBef>
              <a:spcAft>
                <a:spcPts val="0"/>
              </a:spcAft>
              <a:buNone/>
            </a:pPr>
            <a:r>
              <a:t/>
            </a:r>
            <a:endParaRPr/>
          </a:p>
        </p:txBody>
      </p:sp>
      <p:sp>
        <p:nvSpPr>
          <p:cNvPr id="251" name="Google Shape;251;g17d3e2f6f3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9fc7b5b78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9fc7b5b7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-3D mammograms have a 40% decrease in callbacks and an increase in the detection of invasive cancer compared to 2D mammograms</a:t>
            </a:r>
            <a:endParaRPr/>
          </a:p>
          <a:p>
            <a:pPr indent="0" lvl="0" marL="0" rtl="0" algn="l">
              <a:spcBef>
                <a:spcPts val="0"/>
              </a:spcBef>
              <a:spcAft>
                <a:spcPts val="0"/>
              </a:spcAft>
              <a:buNone/>
            </a:pPr>
            <a:r>
              <a:rPr lang="en-US"/>
              <a:t>-3D mammograms covered by Tricare under provisional coverage until 2024</a:t>
            </a:r>
            <a:endParaRPr/>
          </a:p>
        </p:txBody>
      </p:sp>
      <p:sp>
        <p:nvSpPr>
          <p:cNvPr id="259" name="Google Shape;259;g19fc7b5b78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d9f92336d_2_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d9f92336d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200"/>
              <a:buFont typeface="Calibri"/>
              <a:buChar char="•"/>
            </a:pPr>
            <a:r>
              <a:rPr lang="en-US"/>
              <a:t>For a long time, White women had the highest chance of developing breast cancer, now diagnosis of African American women has risen to the same rate as White women. This rise of AfAm women being diagnosed has been particularly apparent in the South</a:t>
            </a:r>
            <a:endParaRPr/>
          </a:p>
          <a:p>
            <a:pPr indent="0" lvl="0" marL="0" rtl="0" algn="l">
              <a:lnSpc>
                <a:spcPct val="90000"/>
              </a:lnSpc>
              <a:spcBef>
                <a:spcPts val="0"/>
              </a:spcBef>
              <a:spcAft>
                <a:spcPts val="0"/>
              </a:spcAft>
              <a:buClr>
                <a:schemeClr val="dk1"/>
              </a:buClr>
              <a:buSzPts val="1200"/>
              <a:buFont typeface="Calibri"/>
              <a:buChar char="•"/>
            </a:pPr>
            <a:r>
              <a:rPr i="1" lang="en-US"/>
              <a:t>African Americans</a:t>
            </a:r>
            <a:r>
              <a:rPr lang="en-US"/>
              <a:t>: African American women are often diagnosed younger and at a more advanced stage of cancer than White women. We now know that African Americans also are more likely to get a more aggressive form of breast cancer called Triple Negative Breast Cancer for which there is no targeted therapy, but does seem to respond well to chemotherapy. AfAms are 41% more likely to die from breast cancer than White women. They are also more likely to experience a delay between consultation and diagnosis, and diagnosis and treatment, though why is not entirely clear. </a:t>
            </a:r>
            <a:r>
              <a:rPr lang="en-US" sz="1050">
                <a:solidFill>
                  <a:srgbClr val="404040"/>
                </a:solidFill>
                <a:highlight>
                  <a:srgbClr val="FFFFFF"/>
                </a:highlight>
                <a:latin typeface="Arial"/>
                <a:ea typeface="Arial"/>
                <a:cs typeface="Arial"/>
                <a:sym typeface="Arial"/>
              </a:rPr>
              <a:t>Black cancer survivors may be more likely than whites to wind up in debt or forego treatment due to cost. </a:t>
            </a:r>
            <a:r>
              <a:rPr lang="en-US" sz="1100">
                <a:solidFill>
                  <a:srgbClr val="000000"/>
                </a:solidFill>
                <a:latin typeface="Arial"/>
                <a:ea typeface="Arial"/>
                <a:cs typeface="Arial"/>
                <a:sym typeface="Arial"/>
              </a:rPr>
              <a:t>African-American women were more likely than white women to experience delay in care between initial consultation and diagnosis, as well as between diagnosis and treatment. </a:t>
            </a:r>
            <a:r>
              <a:rPr lang="en-US" sz="1050">
                <a:solidFill>
                  <a:srgbClr val="404040"/>
                </a:solidFill>
                <a:latin typeface="Arial"/>
                <a:ea typeface="Arial"/>
                <a:cs typeface="Arial"/>
                <a:sym typeface="Arial"/>
              </a:rPr>
              <a:t>Mo</a:t>
            </a:r>
            <a:r>
              <a:rPr lang="en-US" sz="1050">
                <a:solidFill>
                  <a:srgbClr val="404040"/>
                </a:solidFill>
                <a:highlight>
                  <a:srgbClr val="FFFFFF"/>
                </a:highlight>
                <a:latin typeface="Arial"/>
                <a:ea typeface="Arial"/>
                <a:cs typeface="Arial"/>
                <a:sym typeface="Arial"/>
              </a:rPr>
              <a:t>st of these differences don’t have anything to do with the physical state of being black, but the how society affects people who are black in the US. AfAm girls also tend to begin menstruation earlier than white girls. In Virginia, African American women and White women get their mammograms at the same rate, yet African American women are still more likely to die.</a:t>
            </a:r>
            <a:endParaRPr/>
          </a:p>
          <a:p>
            <a:pPr indent="0" lvl="0" marL="0" rtl="0" algn="l">
              <a:lnSpc>
                <a:spcPct val="90000"/>
              </a:lnSpc>
              <a:spcBef>
                <a:spcPts val="0"/>
              </a:spcBef>
              <a:spcAft>
                <a:spcPts val="0"/>
              </a:spcAft>
              <a:buClr>
                <a:schemeClr val="dk1"/>
              </a:buClr>
              <a:buSzPts val="1200"/>
              <a:buFont typeface="Calibri"/>
              <a:buChar char="•"/>
            </a:pPr>
            <a:r>
              <a:rPr i="1" lang="en-US"/>
              <a:t>Asian Americans</a:t>
            </a:r>
            <a:r>
              <a:rPr lang="en-US"/>
              <a:t>: In the past there has been the idea that Asian American women are at lower risk for breast cancer, but “Asian Americans who immigrated to the US at least 10 years ago, the risk of BC is 80% higher than that of new immigrants.  Those born in US, risk is similar to Caucasian women. “ (from National Asian Women’s Health Organization)</a:t>
            </a:r>
            <a:endParaRPr/>
          </a:p>
          <a:p>
            <a:pPr indent="0" lvl="0" marL="0" rtl="0" algn="l">
              <a:lnSpc>
                <a:spcPct val="90000"/>
              </a:lnSpc>
              <a:spcBef>
                <a:spcPts val="0"/>
              </a:spcBef>
              <a:spcAft>
                <a:spcPts val="0"/>
              </a:spcAft>
              <a:buClr>
                <a:schemeClr val="dk1"/>
              </a:buClr>
              <a:buSzPts val="1200"/>
              <a:buFont typeface="Calibri"/>
              <a:buChar char="•"/>
            </a:pPr>
            <a:r>
              <a:rPr i="1" lang="en-US"/>
              <a:t>Hispanic women</a:t>
            </a:r>
            <a:r>
              <a:rPr lang="en-US"/>
              <a:t>: Breast cancer is the most commonly diagnosed cancer among Hispanic/Latina  women.  Though they are diagnosed 40% less often than non-Hispanic women, their cancer is frequently found at a later stage and is more aggressive and invasive. Leading cause of cancer death in Hispanic women. Though cancer incidence and death rate due to cancer among Hispanics is lower than non-Hispanics, evidence shows that among Hispanics who migrate to U.S., subsequent generations have cancer rates similar to non-Hispanics.  (from American Cancer Society) </a:t>
            </a:r>
            <a:endParaRPr sz="1100">
              <a:latin typeface="Arial"/>
              <a:ea typeface="Arial"/>
              <a:cs typeface="Arial"/>
              <a:sym typeface="Arial"/>
            </a:endParaRPr>
          </a:p>
          <a:p>
            <a:pPr indent="0" lvl="0" marL="0" rtl="0" algn="l">
              <a:lnSpc>
                <a:spcPct val="90000"/>
              </a:lnSpc>
              <a:spcBef>
                <a:spcPts val="0"/>
              </a:spcBef>
              <a:spcAft>
                <a:spcPts val="0"/>
              </a:spcAft>
              <a:buClr>
                <a:schemeClr val="dk1"/>
              </a:buClr>
              <a:buSzPts val="1200"/>
              <a:buFont typeface="Calibri"/>
              <a:buChar char="•"/>
            </a:pPr>
            <a:r>
              <a:rPr lang="en-US"/>
              <a:t>In fact, in the last 30 years the gap in mortality from breast cancer between racial groups has widened.</a:t>
            </a:r>
            <a:endParaRPr/>
          </a:p>
          <a:p>
            <a:pPr indent="0" lvl="0" marL="0" rtl="0" algn="l">
              <a:lnSpc>
                <a:spcPct val="90000"/>
              </a:lnSpc>
              <a:spcBef>
                <a:spcPts val="0"/>
              </a:spcBef>
              <a:spcAft>
                <a:spcPts val="0"/>
              </a:spcAft>
              <a:buClr>
                <a:schemeClr val="dk1"/>
              </a:buClr>
              <a:buSzPts val="1200"/>
              <a:buFont typeface="Calibri"/>
              <a:buChar char="•"/>
            </a:pPr>
            <a:r>
              <a:rPr lang="en-US"/>
              <a:t>There has not been a lot of research on breast cancer in transgender people, but people from the Sexual and Gender Minority community have historically, and continue to, have difficulty when interacting with the medical community. This can affect consistency of treatment, emotional well being of patients, and even if the person seeks medical care in the first place. For people who are transgender, for example, there are questions as basic as whether they should receive regular mammograms and the emotional implications of that decision.</a:t>
            </a:r>
            <a:endParaRPr/>
          </a:p>
        </p:txBody>
      </p:sp>
      <p:sp>
        <p:nvSpPr>
          <p:cNvPr id="267" name="Google Shape;267;gd9f92336d_2_4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a:t>4. Starting periods (menarche) before 11, menopause after 55, having endometriosis</a:t>
            </a:r>
            <a:endParaRPr/>
          </a:p>
          <a:p>
            <a:pPr indent="0" lvl="0" marL="0" marR="0" rtl="0" algn="l">
              <a:lnSpc>
                <a:spcPct val="90000"/>
              </a:lnSpc>
              <a:spcBef>
                <a:spcPts val="0"/>
              </a:spcBef>
              <a:spcAft>
                <a:spcPts val="0"/>
              </a:spcAft>
              <a:buNone/>
            </a:pPr>
            <a:r>
              <a:t/>
            </a:r>
            <a:endParaRPr u="sng"/>
          </a:p>
          <a:p>
            <a:pPr indent="-228600" lvl="0" marL="22860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6. A biopsy may confirm abnormal cells.  Anytime you have a breast biopsy, always review the results with your doctor.  If you have an abnormal biopsy, you may need to be more closely monitored. False positives, while not cancerous at the time of initial testing, may indicate an</a:t>
            </a:r>
            <a:r>
              <a:rPr lang="en-US"/>
              <a:t> increased risk for future breast cancer</a:t>
            </a:r>
            <a:endParaRPr/>
          </a:p>
          <a:p>
            <a:pPr indent="-228600" lvl="0" marL="228600" marR="0" rtl="0" algn="l">
              <a:lnSpc>
                <a:spcPct val="9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228600" lvl="0" marL="22860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7. </a:t>
            </a:r>
            <a:r>
              <a:rPr lang="en-US"/>
              <a:t>Other health factor</a:t>
            </a:r>
            <a:r>
              <a:rPr b="0" i="0" lang="en-US" sz="1200" u="none" cap="none" strike="noStrike">
                <a:solidFill>
                  <a:schemeClr val="dk1"/>
                </a:solidFill>
                <a:latin typeface="Calibri"/>
                <a:ea typeface="Calibri"/>
                <a:cs typeface="Calibri"/>
                <a:sym typeface="Calibri"/>
              </a:rPr>
              <a:t>s – Alcohol consumption and obesity have been linked to a higher risk of breast cancer. </a:t>
            </a:r>
            <a:r>
              <a:rPr lang="en-US"/>
              <a:t>Also radiation therapy to the chest wall before age 30 (for treatments such as lymphoma). </a:t>
            </a:r>
            <a:r>
              <a:rPr b="0" i="0" lang="en-US" sz="1200" u="none" cap="none" strike="noStrike">
                <a:solidFill>
                  <a:schemeClr val="dk1"/>
                </a:solidFill>
                <a:latin typeface="Calibri"/>
                <a:ea typeface="Calibri"/>
                <a:cs typeface="Calibri"/>
                <a:sym typeface="Calibri"/>
              </a:rPr>
              <a:t>According to the American Cancer Society, just 1 alcoholic drink a day can raise estrogen levels which may lead to a higher risk, and obesity after menopause puts women at a higher risk becau</a:t>
            </a:r>
            <a:r>
              <a:rPr lang="en-US"/>
              <a:t>se of the increased estrogen levels that come with obesity</a:t>
            </a:r>
            <a:r>
              <a:rPr b="0" i="0" lang="en-US" sz="1200" u="none" cap="none" strike="noStrike">
                <a:solidFill>
                  <a:schemeClr val="dk1"/>
                </a:solidFill>
                <a:latin typeface="Calibri"/>
                <a:ea typeface="Calibri"/>
                <a:cs typeface="Calibri"/>
                <a:sym typeface="Calibri"/>
              </a:rPr>
              <a:t>.  Limited physical activity may also be a risk factor.  According to www.breastcancer.org, research has shown that 4 hours of exercise a week may lower the risk of breast cancer. </a:t>
            </a:r>
            <a:endParaRPr/>
          </a:p>
          <a:p>
            <a:pPr indent="-228600" lvl="0" marL="228600" marR="0" rtl="0" algn="l">
              <a:lnSpc>
                <a:spcPct val="9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5" name="Google Shape;275;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9e90176d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9e90176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19e90176d2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7d3e2f6f3_0_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17d3e2f6f3_0_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200000"/>
              </a:lnSpc>
              <a:spcBef>
                <a:spcPts val="0"/>
              </a:spcBef>
              <a:spcAft>
                <a:spcPts val="0"/>
              </a:spcAft>
              <a:buSzPts val="1400"/>
              <a:buChar char="●"/>
            </a:pPr>
            <a:r>
              <a:rPr lang="en-US" sz="1400"/>
              <a:t>Exercise: It’s not just the weight; it’s the fat and the physical activity.</a:t>
            </a:r>
            <a:endParaRPr sz="1400"/>
          </a:p>
          <a:p>
            <a:pPr indent="-317500" lvl="0" marL="457200" marR="0" rtl="0" algn="l">
              <a:lnSpc>
                <a:spcPct val="200000"/>
              </a:lnSpc>
              <a:spcBef>
                <a:spcPts val="0"/>
              </a:spcBef>
              <a:spcAft>
                <a:spcPts val="0"/>
              </a:spcAft>
              <a:buSzPts val="1400"/>
              <a:buChar char="●"/>
            </a:pPr>
            <a:r>
              <a:rPr lang="en-US" sz="1400"/>
              <a:t>Get a good night’s sleep. Some experimental studies have shown that melatonin can inhibit tumor growth, and people with frequently disrupted sleep, like night shift workers and flight attendants, have a higher incidence of breast cancer</a:t>
            </a:r>
            <a:endParaRPr sz="1400"/>
          </a:p>
        </p:txBody>
      </p:sp>
      <p:sp>
        <p:nvSpPr>
          <p:cNvPr id="290" name="Google Shape;290;g17d3e2f6f3_0_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a46e30c0f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a46e30c0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200"/>
              <a:buFont typeface="Calibri"/>
              <a:buChar char="•"/>
            </a:pPr>
            <a:r>
              <a:rPr lang="en-US">
                <a:highlight>
                  <a:schemeClr val="lt1"/>
                </a:highlight>
                <a:latin typeface="Arial"/>
                <a:ea typeface="Arial"/>
                <a:cs typeface="Arial"/>
                <a:sym typeface="Arial"/>
              </a:rPr>
              <a:t>76% of cancer patients surveyed in the Cancer Experience Registry were afraid to get a placebo in a clinical trial. </a:t>
            </a:r>
            <a:r>
              <a:rPr lang="en-US">
                <a:highlight>
                  <a:srgbClr val="FFFFFF"/>
                </a:highlight>
                <a:latin typeface="Arial"/>
                <a:ea typeface="Arial"/>
                <a:cs typeface="Arial"/>
                <a:sym typeface="Arial"/>
              </a:rPr>
              <a:t>In most trials for cancer patients, the control group is given the current standard of care while the experimental group is given the current standard plus the new treatment, or switching out one part of current standard for the new treatment. No placebo is given. Regardless of how the study is going to be conducted, you will be informed. The experimenters are required to obtain your informed consent (a formalized process) before you are admitted into the study. </a:t>
            </a:r>
            <a:endParaRPr>
              <a:highlight>
                <a:srgbClr val="FFFFFF"/>
              </a:highlight>
              <a:latin typeface="Arial"/>
              <a:ea typeface="Arial"/>
              <a:cs typeface="Arial"/>
              <a:sym typeface="Arial"/>
            </a:endParaRPr>
          </a:p>
          <a:p>
            <a:pPr indent="0" lvl="0" marL="0" rtl="0" algn="l">
              <a:lnSpc>
                <a:spcPct val="90000"/>
              </a:lnSpc>
              <a:spcBef>
                <a:spcPts val="0"/>
              </a:spcBef>
              <a:spcAft>
                <a:spcPts val="0"/>
              </a:spcAft>
              <a:buClr>
                <a:schemeClr val="dk1"/>
              </a:buClr>
              <a:buSzPts val="1200"/>
              <a:buFont typeface="Arial"/>
              <a:buChar char="•"/>
            </a:pPr>
            <a:r>
              <a:rPr lang="en-US">
                <a:highlight>
                  <a:srgbClr val="FFFFFF"/>
                </a:highlight>
                <a:latin typeface="Arial"/>
                <a:ea typeface="Arial"/>
                <a:cs typeface="Arial"/>
                <a:sym typeface="Arial"/>
              </a:rPr>
              <a:t>77% </a:t>
            </a:r>
            <a:r>
              <a:rPr lang="en-US">
                <a:highlight>
                  <a:schemeClr val="lt1"/>
                </a:highlight>
                <a:latin typeface="Arial"/>
                <a:ea typeface="Arial"/>
                <a:cs typeface="Arial"/>
                <a:sym typeface="Arial"/>
              </a:rPr>
              <a:t> of cancer patients surveyed in the Cancer Experience Registry believed that their insurance company would not pay for treatment in a clinical trial. </a:t>
            </a:r>
            <a:r>
              <a:rPr lang="en-US">
                <a:highlight>
                  <a:srgbClr val="FFFFFF"/>
                </a:highlight>
                <a:latin typeface="Arial"/>
                <a:ea typeface="Arial"/>
                <a:cs typeface="Arial"/>
                <a:sym typeface="Arial"/>
              </a:rPr>
              <a:t>Virginia requires insurance companies to cover costs of routine care for clinical trials, and so does Medicare.</a:t>
            </a:r>
            <a:endParaRPr>
              <a:highlight>
                <a:srgbClr val="FFFFFF"/>
              </a:highlight>
              <a:latin typeface="Arial"/>
              <a:ea typeface="Arial"/>
              <a:cs typeface="Arial"/>
              <a:sym typeface="Arial"/>
            </a:endParaRPr>
          </a:p>
        </p:txBody>
      </p:sp>
      <p:sp>
        <p:nvSpPr>
          <p:cNvPr id="297" name="Google Shape;297;g1a46e30c0f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0f582fea20_0_2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0f582fea20_0_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0f582fea20_0_3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0f582fea20_0_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No one deserves breast cancer. No amount of positive attitude cures breast cancer. There is only a little bit of control we actually have over the risk factors, and we should do what we can, but also it does us no good to dwell in the “what ifs”. Cancer is almost always an interaction between our genes, our environment, and our behavior. It’s a combination of personal responsibility and the systems in which we live.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52eea4477_0_18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52eea4477_0_18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0f582fea20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0f582fea20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Char char="•"/>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0f582fea20_0_4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0f582fea20_0_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Char char="•"/>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a52eea4477_0_35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a52eea4477_0_35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i="1" lang="en-US" sz="1200">
                <a:solidFill>
                  <a:schemeClr val="dk1"/>
                </a:solidFill>
                <a:latin typeface="Calibri"/>
                <a:ea typeface="Calibri"/>
                <a:cs typeface="Calibri"/>
                <a:sym typeface="Calibri"/>
              </a:rPr>
              <a:t>Free Mammogram/Pap Smear</a:t>
            </a:r>
            <a:r>
              <a:rPr lang="en-US" sz="1200">
                <a:solidFill>
                  <a:schemeClr val="dk1"/>
                </a:solidFill>
                <a:latin typeface="Calibri"/>
                <a:ea typeface="Calibri"/>
                <a:cs typeface="Calibri"/>
                <a:sym typeface="Calibri"/>
              </a:rPr>
              <a:t>: Available for low-income, uninsured women through the Virginia Department of Health’s Every Woman’s Life Program.  Women can call 1-866-EWL-4YOU to see if they qualify.  Program may  also cover treatment if diagnosed with breast or cervical cancer.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0f582fea20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0f582fea2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0f582fea20_0_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a52eea4477_0_41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a52eea4477_0_4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Advocacy – We work to fight breast cancer on a state and national level.  Every year VBCF members hold an Annual State Advocacy Day where we visit our VA Representatives and Senators and advocate for key breast cancer issues.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Every year VBCF also takes a bus of advocates to Washington D.C. for one day of intensive advocacy with people from all over the United States. Meetings are scheduled with the Virginia Senators and all Representatives.  VBCF members sit down and talk to our delegates in small groups to EDUCATE these lawmakers of OUR concerns and issues.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2018 Win: “Let Doctors Decide” Access to medical cannabis oil!</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64258e0a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64258e0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364258e0a3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a52eea4477_0_46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a52eea4477_0_4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b="1" lang="en-US" sz="1200">
                <a:solidFill>
                  <a:schemeClr val="dk1"/>
                </a:solidFill>
              </a:rPr>
              <a:t>Help VBCF achieve our goals – there is something for everyone!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Char char="•"/>
            </a:pPr>
            <a:r>
              <a:rPr lang="en-US" sz="1200">
                <a:solidFill>
                  <a:schemeClr val="dk1"/>
                </a:solidFill>
              </a:rPr>
              <a:t>Join us at our state and national lobby days</a:t>
            </a:r>
            <a:endParaRPr sz="1200">
              <a:solidFill>
                <a:schemeClr val="dk1"/>
              </a:solidFill>
            </a:endParaRPr>
          </a:p>
          <a:p>
            <a:pPr indent="0" lvl="0" marL="0" rtl="0" algn="l">
              <a:spcBef>
                <a:spcPts val="0"/>
              </a:spcBef>
              <a:spcAft>
                <a:spcPts val="0"/>
              </a:spcAft>
              <a:buClr>
                <a:schemeClr val="dk1"/>
              </a:buClr>
              <a:buSzPts val="1200"/>
              <a:buChar char="•"/>
            </a:pPr>
            <a:r>
              <a:rPr lang="en-US" sz="1200">
                <a:solidFill>
                  <a:schemeClr val="dk1"/>
                </a:solidFill>
              </a:rPr>
              <a:t>Volunteer your time – serve on a committee, join a chapter, join our Speakers Bureau program if you are a survivor or have been affected by breast cancer, help raise awareness locally, help us raise funds, etc.</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Char char="•"/>
            </a:pPr>
            <a:r>
              <a:rPr lang="en-US" sz="1200">
                <a:solidFill>
                  <a:schemeClr val="dk1"/>
                </a:solidFill>
              </a:rPr>
              <a:t>Distribute educational materials</a:t>
            </a:r>
            <a:endParaRPr sz="1200">
              <a:solidFill>
                <a:schemeClr val="dk1"/>
              </a:solidFill>
            </a:endParaRPr>
          </a:p>
          <a:p>
            <a:pPr indent="0" lvl="0" marL="0" rtl="0" algn="l">
              <a:spcBef>
                <a:spcPts val="0"/>
              </a:spcBef>
              <a:spcAft>
                <a:spcPts val="0"/>
              </a:spcAft>
              <a:buClr>
                <a:schemeClr val="dk1"/>
              </a:buClr>
              <a:buSzPts val="1200"/>
              <a:buChar char="•"/>
            </a:pPr>
            <a:r>
              <a:rPr lang="en-US" sz="1200">
                <a:solidFill>
                  <a:schemeClr val="dk1"/>
                </a:solidFill>
              </a:rPr>
              <a:t>Make a donation – VBCF accepts in memory of and in honor of donations, general donations, special event proceeds, etc.  </a:t>
            </a:r>
            <a:endParaRPr sz="1200">
              <a:solidFill>
                <a:schemeClr val="dk1"/>
              </a:solidFill>
            </a:endParaRPr>
          </a:p>
          <a:p>
            <a:pPr indent="0" lvl="0" marL="0" rtl="0" algn="l">
              <a:spcBef>
                <a:spcPts val="0"/>
              </a:spcBef>
              <a:spcAft>
                <a:spcPts val="0"/>
              </a:spcAft>
              <a:buClr>
                <a:schemeClr val="dk1"/>
              </a:buClr>
              <a:buSzPts val="1200"/>
              <a:buChar char="•"/>
            </a:pPr>
            <a:r>
              <a:rPr lang="en-US" sz="1200">
                <a:solidFill>
                  <a:schemeClr val="dk1"/>
                </a:solidFill>
              </a:rPr>
              <a:t>get a pink ribbon license plate</a:t>
            </a:r>
            <a:endParaRPr sz="1200">
              <a:solidFill>
                <a:schemeClr val="dk1"/>
              </a:solidFill>
            </a:endParaRPr>
          </a:p>
          <a:p>
            <a:pPr indent="0" lvl="0" marL="0" rtl="0" algn="l">
              <a:spcBef>
                <a:spcPts val="0"/>
              </a:spcBef>
              <a:spcAft>
                <a:spcPts val="0"/>
              </a:spcAft>
              <a:buClr>
                <a:schemeClr val="dk1"/>
              </a:buClr>
              <a:buSzPts val="1200"/>
              <a:buChar char="•"/>
            </a:pPr>
            <a:r>
              <a:rPr lang="en-US" sz="1200">
                <a:solidFill>
                  <a:schemeClr val="dk1"/>
                </a:solidFill>
              </a:rPr>
              <a:t>(Add in quilt stuff when launched)</a:t>
            </a:r>
            <a:endParaRPr sz="1200">
              <a:solidFill>
                <a:schemeClr val="dk1"/>
              </a:solidFill>
            </a:endParaRPr>
          </a:p>
          <a:p>
            <a:pPr indent="0" lvl="0" marL="0" rtl="0" algn="l">
              <a:spcBef>
                <a:spcPts val="0"/>
              </a:spcBef>
              <a:spcAft>
                <a:spcPts val="0"/>
              </a:spcAft>
              <a:buClr>
                <a:schemeClr val="dk1"/>
              </a:buClr>
              <a:buSzPts val="1200"/>
              <a:buChar char="•"/>
            </a:pPr>
            <a:r>
              <a:rPr b="1" lang="en-US" sz="1200">
                <a:solidFill>
                  <a:schemeClr val="dk1"/>
                </a:solidFill>
              </a:rPr>
              <a:t>All funds donated to VBCF stay in Virginia to help Virginians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US" sz="1200">
                <a:solidFill>
                  <a:schemeClr val="dk1"/>
                </a:solidFill>
              </a:rPr>
              <a:t>VBCF will make good use of your time, talents and treasures.  Join VBCF today and help us fight breast cancer!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a52eea4477_0_51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a52eea4477_0_5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a52eea4477_0_52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a52eea4477_0_5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52eea4477_0_13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52eea4477_0_1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rPr>
              <a:t>VBCF was founded in 1991 by 5 women who were frustrated by lack of state and local resources available for women with breast cancer. Many of them were receiving the same treatments for breast cancer that their mothers had received decades earlier. Thankfully, the landscape of breast cancer has trained drastically since we were formed 32 years ago, but there is still much work to do. We are home-grown, and Virginia women are our priority. We keep that same fire that our founders had for making sure that people knew the warning signs of breast cancer and for making the system accessible so people can get the help they need, when they need it.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a52eea4477_0_23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a52eea4477_0_2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How does VBCF educate?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 presentations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 RAM (Remote Area Medical)</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 Library program</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newly diagnosed kits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resources on our website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 educational events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presentations like this one!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52eea4477_0_27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a52eea4477_0_2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a52eea4477_0_27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a52eea4477_0_27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Ok, so why do you need to know this? You don’t really, but I will tell you that when I learned that, I was surprised. There was something about my body that I didn’t know, and I didn’t know that I didn’t know it. When it comes to breast cancer, and any other illness really, understanding your body and how it normally looks and behaves is essential to early diagnosis. Knowledge really is power. Also, doctors and researchers didn’t know this either until the 1990s, because they didn’t bother to look. We are somewhat behind when it comes to understanding female anatomy, but we are making progress.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a52eea4477_0_28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a52eea4477_0_2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Definition of breast cancer</a:t>
            </a:r>
            <a:r>
              <a:rPr lang="en-US" sz="1200">
                <a:solidFill>
                  <a:schemeClr val="dk1"/>
                </a:solidFill>
                <a:latin typeface="Calibri"/>
                <a:ea typeface="Calibri"/>
                <a:cs typeface="Calibri"/>
                <a:sym typeface="Calibri"/>
              </a:rPr>
              <a:t>: Cancer occurs when cells in the body grow, change and multiply out of control.  Usually, cancer is named after the body part in which it originated; thus, breast cancer refers to the erratic growth of cells that originate in the breast tissue. I read a great description of how breast cancer develops in Dr. Love’s Breast Book. She talks about how abnormal cell growth is pretty common, but our bodies have their own systems that help keep these cells in check. She provides the metaphor of the “bad neighborhood.” If a bad cell is in a good neighborhood, one in which the surrounding cells are doing what they are supposed to do, the “good” cells can control the abnormal cell and keep it from causing more trouble. But if the abnormal cell is in a cellular neighborhood that isn’t well regulated, that cell is allowed to multiply and spread, causing the cancer.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a52eea4477_0_29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a52eea4477_0_29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These are the 4 main types of breast cancer. I know the words and symbols can be intimidating, but what is helpful for you to know is pretty basic. The top two types of breast cancer are hormone sensitive, meaning that they are stimulated by estrogen and/or progesterone, normal female hormones. These cancers can actually be treated in part by taking a pill, and maybe no chemotherapy at all. Luminal A, top left, is the most common type of breast cancer and is associated with the best prognosis because it is slower growing and less aggressive. Luminal B is more aggressive than Luminal A because it has excessive levels of a growth factor receptor, just like the next type, HER2-Enriched. HER2-Enriched is the rarest form of breast cancer and spreads pretty aggressively because of the growth factor receptors, but things are better now because there is a specific treatment that targets the growth receptor and improves the prognosis for people with this cancer type. The last type of breast cancer is triple negative, meaning it doesn’t have the hormonal receptors or the growth factor receptors of the previous cancer types. This type of cancer leads to a poorer prognosis because there are no targeted therapies for it. It is also two times more common in African American women than white women in the US, and more common in women with the BRCA1 gene mutation.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37A9"/>
              </a:buClr>
              <a:buSzPts val="2800"/>
              <a:buFont typeface="Questrial"/>
              <a:buNone/>
              <a:defRPr b="1" sz="4400">
                <a:solidFill>
                  <a:srgbClr val="FF37A9"/>
                </a:solidFill>
                <a:latin typeface="Questrial"/>
                <a:ea typeface="Questrial"/>
                <a:cs typeface="Questrial"/>
                <a:sym typeface="Quest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342900" lvl="0" marL="457200" rtl="0" algn="l">
              <a:spcBef>
                <a:spcPts val="640"/>
              </a:spcBef>
              <a:spcAft>
                <a:spcPts val="0"/>
              </a:spcAft>
              <a:buClr>
                <a:schemeClr val="dk1"/>
              </a:buClr>
              <a:buSzPts val="1800"/>
              <a:buFont typeface="Arial"/>
              <a:buChar char="•"/>
              <a:defRPr sz="3200">
                <a:solidFill>
                  <a:schemeClr val="dk1"/>
                </a:solidFill>
                <a:latin typeface="Questrial"/>
                <a:ea typeface="Questrial"/>
                <a:cs typeface="Questrial"/>
                <a:sym typeface="Questrial"/>
              </a:defRPr>
            </a:lvl1pPr>
            <a:lvl2pPr indent="-317500" lvl="1" marL="914400" rtl="0" algn="l">
              <a:spcBef>
                <a:spcPts val="1600"/>
              </a:spcBef>
              <a:spcAft>
                <a:spcPts val="0"/>
              </a:spcAft>
              <a:buClr>
                <a:schemeClr val="dk1"/>
              </a:buClr>
              <a:buSzPts val="1400"/>
              <a:buFont typeface="Arial"/>
              <a:buChar char="–"/>
              <a:defRPr sz="2800">
                <a:solidFill>
                  <a:schemeClr val="dk1"/>
                </a:solidFill>
                <a:latin typeface="Questrial"/>
                <a:ea typeface="Questrial"/>
                <a:cs typeface="Questrial"/>
                <a:sym typeface="Questrial"/>
              </a:defRPr>
            </a:lvl2pPr>
            <a:lvl3pPr indent="-317500" lvl="2" marL="1371600" rtl="0" algn="l">
              <a:spcBef>
                <a:spcPts val="1600"/>
              </a:spcBef>
              <a:spcAft>
                <a:spcPts val="0"/>
              </a:spcAft>
              <a:buClr>
                <a:schemeClr val="dk1"/>
              </a:buClr>
              <a:buSzPts val="1400"/>
              <a:buFont typeface="Arial"/>
              <a:buChar char="•"/>
              <a:defRPr sz="2400">
                <a:solidFill>
                  <a:schemeClr val="dk1"/>
                </a:solidFill>
                <a:latin typeface="Questrial"/>
                <a:ea typeface="Questrial"/>
                <a:cs typeface="Questrial"/>
                <a:sym typeface="Questrial"/>
              </a:defRPr>
            </a:lvl3pPr>
            <a:lvl4pPr indent="-317500" lvl="3" marL="1828800" rtl="0" algn="l">
              <a:spcBef>
                <a:spcPts val="1600"/>
              </a:spcBef>
              <a:spcAft>
                <a:spcPts val="0"/>
              </a:spcAft>
              <a:buClr>
                <a:schemeClr val="dk1"/>
              </a:buClr>
              <a:buSzPts val="1400"/>
              <a:buFont typeface="Arial"/>
              <a:buChar char="–"/>
              <a:defRPr sz="2000">
                <a:solidFill>
                  <a:schemeClr val="dk1"/>
                </a:solidFill>
                <a:latin typeface="Questrial"/>
                <a:ea typeface="Questrial"/>
                <a:cs typeface="Questrial"/>
                <a:sym typeface="Questrial"/>
              </a:defRPr>
            </a:lvl4pPr>
            <a:lvl5pPr indent="-317500" lvl="4" marL="2286000" rtl="0" algn="l">
              <a:spcBef>
                <a:spcPts val="1600"/>
              </a:spcBef>
              <a:spcAft>
                <a:spcPts val="0"/>
              </a:spcAft>
              <a:buClr>
                <a:schemeClr val="dk1"/>
              </a:buClr>
              <a:buSzPts val="1400"/>
              <a:buFont typeface="Arial"/>
              <a:buChar char="»"/>
              <a:defRPr sz="2000">
                <a:solidFill>
                  <a:schemeClr val="dk1"/>
                </a:solidFill>
                <a:latin typeface="Questrial"/>
                <a:ea typeface="Questrial"/>
                <a:cs typeface="Questrial"/>
                <a:sym typeface="Questrial"/>
              </a:defRPr>
            </a:lvl5pPr>
            <a:lvl6pPr indent="-317500" lvl="5" marL="2743200" rtl="0" algn="l">
              <a:spcBef>
                <a:spcPts val="1600"/>
              </a:spcBef>
              <a:spcAft>
                <a:spcPts val="0"/>
              </a:spcAft>
              <a:buClr>
                <a:schemeClr val="dk1"/>
              </a:buClr>
              <a:buSzPts val="1400"/>
              <a:buFont typeface="Arial"/>
              <a:buChar char="•"/>
              <a:defRPr sz="2000">
                <a:solidFill>
                  <a:schemeClr val="dk1"/>
                </a:solidFill>
                <a:latin typeface="Questrial"/>
                <a:ea typeface="Questrial"/>
                <a:cs typeface="Questrial"/>
                <a:sym typeface="Questrial"/>
              </a:defRPr>
            </a:lvl6pPr>
            <a:lvl7pPr indent="-317500" lvl="6" marL="3200400" rtl="0" algn="l">
              <a:spcBef>
                <a:spcPts val="1600"/>
              </a:spcBef>
              <a:spcAft>
                <a:spcPts val="0"/>
              </a:spcAft>
              <a:buClr>
                <a:schemeClr val="dk1"/>
              </a:buClr>
              <a:buSzPts val="1400"/>
              <a:buFont typeface="Arial"/>
              <a:buChar char="•"/>
              <a:defRPr sz="2000">
                <a:solidFill>
                  <a:schemeClr val="dk1"/>
                </a:solidFill>
                <a:latin typeface="Questrial"/>
                <a:ea typeface="Questrial"/>
                <a:cs typeface="Questrial"/>
                <a:sym typeface="Questrial"/>
              </a:defRPr>
            </a:lvl7pPr>
            <a:lvl8pPr indent="-317500" lvl="7" marL="3657600" rtl="0" algn="l">
              <a:spcBef>
                <a:spcPts val="1600"/>
              </a:spcBef>
              <a:spcAft>
                <a:spcPts val="0"/>
              </a:spcAft>
              <a:buClr>
                <a:schemeClr val="dk1"/>
              </a:buClr>
              <a:buSzPts val="1400"/>
              <a:buFont typeface="Arial"/>
              <a:buChar char="•"/>
              <a:defRPr sz="2000">
                <a:solidFill>
                  <a:schemeClr val="dk1"/>
                </a:solidFill>
                <a:latin typeface="Questrial"/>
                <a:ea typeface="Questrial"/>
                <a:cs typeface="Questrial"/>
                <a:sym typeface="Questrial"/>
              </a:defRPr>
            </a:lvl8pPr>
            <a:lvl9pPr indent="-317500" lvl="8" marL="4114800" rtl="0" algn="l">
              <a:spcBef>
                <a:spcPts val="1600"/>
              </a:spcBef>
              <a:spcAft>
                <a:spcPts val="1600"/>
              </a:spcAft>
              <a:buClr>
                <a:schemeClr val="dk1"/>
              </a:buClr>
              <a:buSzPts val="1400"/>
              <a:buFont typeface="Arial"/>
              <a:buChar char="•"/>
              <a:defRPr sz="2000">
                <a:solidFill>
                  <a:schemeClr val="dk1"/>
                </a:solidFill>
                <a:latin typeface="Questrial"/>
                <a:ea typeface="Questrial"/>
                <a:cs typeface="Questrial"/>
                <a:sym typeface="Questrial"/>
              </a:defRPr>
            </a:lvl9pPr>
          </a:lstStyle>
          <a:p/>
        </p:txBody>
      </p:sp>
      <p:sp>
        <p:nvSpPr>
          <p:cNvPr id="57" name="Google Shape;57;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Questrial"/>
                <a:ea typeface="Questrial"/>
                <a:cs typeface="Questrial"/>
                <a:sym typeface="Questrial"/>
              </a:defRPr>
            </a:lvl1pPr>
            <a:lvl2pPr indent="-88900" lvl="1" marL="457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2pPr>
            <a:lvl3pPr indent="-88900" lvl="2" marL="914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3pPr>
            <a:lvl4pPr indent="-88900" lvl="3" marL="1371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4pPr>
            <a:lvl5pPr indent="-88900" lvl="4" marL="18288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5pPr>
            <a:lvl6pPr indent="-88900" lvl="5" marL="22860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6pPr>
            <a:lvl7pPr indent="-88900" lvl="6" marL="2743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7pPr>
            <a:lvl8pPr indent="-88900" lvl="7" marL="3200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8pPr>
            <a:lvl9pPr indent="-88900" lvl="8" marL="3657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9pPr>
          </a:lstStyle>
          <a:p/>
        </p:txBody>
      </p:sp>
      <p:sp>
        <p:nvSpPr>
          <p:cNvPr id="58" name="Google Shape;58;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Questrial"/>
                <a:ea typeface="Questrial"/>
                <a:cs typeface="Questrial"/>
                <a:sym typeface="Questrial"/>
              </a:defRPr>
            </a:lvl1pPr>
            <a:lvl2pPr indent="-88900" lvl="1" marL="457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2pPr>
            <a:lvl3pPr indent="-88900" lvl="2" marL="914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3pPr>
            <a:lvl4pPr indent="-88900" lvl="3" marL="1371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4pPr>
            <a:lvl5pPr indent="-88900" lvl="4" marL="18288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5pPr>
            <a:lvl6pPr indent="-88900" lvl="5" marL="22860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6pPr>
            <a:lvl7pPr indent="-88900" lvl="6" marL="2743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7pPr>
            <a:lvl8pPr indent="-88900" lvl="7" marL="3200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8pPr>
            <a:lvl9pPr indent="-88900" lvl="8" marL="3657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9pPr>
          </a:lstStyle>
          <a:p/>
        </p:txBody>
      </p:sp>
      <p:sp>
        <p:nvSpPr>
          <p:cNvPr id="59" name="Google Shape;59;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Questrial"/>
                <a:ea typeface="Questrial"/>
                <a:cs typeface="Questrial"/>
                <a:sym typeface="Questrial"/>
              </a:defRPr>
            </a:lvl1pPr>
            <a:lvl2pPr indent="0" lvl="1" marL="0" marR="0" rtl="0" algn="r">
              <a:spcBef>
                <a:spcPts val="0"/>
              </a:spcBef>
              <a:buNone/>
              <a:defRPr b="0" i="0" sz="1200" u="none" cap="none" strike="noStrike">
                <a:solidFill>
                  <a:srgbClr val="888888"/>
                </a:solidFill>
                <a:latin typeface="Questrial"/>
                <a:ea typeface="Questrial"/>
                <a:cs typeface="Questrial"/>
                <a:sym typeface="Questrial"/>
              </a:defRPr>
            </a:lvl2pPr>
            <a:lvl3pPr indent="0" lvl="2" marL="0" marR="0" rtl="0" algn="r">
              <a:spcBef>
                <a:spcPts val="0"/>
              </a:spcBef>
              <a:buNone/>
              <a:defRPr b="0" i="0" sz="1200" u="none" cap="none" strike="noStrike">
                <a:solidFill>
                  <a:srgbClr val="888888"/>
                </a:solidFill>
                <a:latin typeface="Questrial"/>
                <a:ea typeface="Questrial"/>
                <a:cs typeface="Questrial"/>
                <a:sym typeface="Questrial"/>
              </a:defRPr>
            </a:lvl3pPr>
            <a:lvl4pPr indent="0" lvl="3" marL="0" marR="0" rtl="0" algn="r">
              <a:spcBef>
                <a:spcPts val="0"/>
              </a:spcBef>
              <a:buNone/>
              <a:defRPr b="0" i="0" sz="1200" u="none" cap="none" strike="noStrike">
                <a:solidFill>
                  <a:srgbClr val="888888"/>
                </a:solidFill>
                <a:latin typeface="Questrial"/>
                <a:ea typeface="Questrial"/>
                <a:cs typeface="Questrial"/>
                <a:sym typeface="Questrial"/>
              </a:defRPr>
            </a:lvl4pPr>
            <a:lvl5pPr indent="0" lvl="4" marL="0" marR="0" rtl="0" algn="r">
              <a:spcBef>
                <a:spcPts val="0"/>
              </a:spcBef>
              <a:buNone/>
              <a:defRPr b="0" i="0" sz="1200" u="none" cap="none" strike="noStrike">
                <a:solidFill>
                  <a:srgbClr val="888888"/>
                </a:solidFill>
                <a:latin typeface="Questrial"/>
                <a:ea typeface="Questrial"/>
                <a:cs typeface="Questrial"/>
                <a:sym typeface="Questrial"/>
              </a:defRPr>
            </a:lvl5pPr>
            <a:lvl6pPr indent="0" lvl="5" marL="0" marR="0" rtl="0" algn="r">
              <a:spcBef>
                <a:spcPts val="0"/>
              </a:spcBef>
              <a:buNone/>
              <a:defRPr b="0" i="0" sz="1200" u="none" cap="none" strike="noStrike">
                <a:solidFill>
                  <a:srgbClr val="888888"/>
                </a:solidFill>
                <a:latin typeface="Questrial"/>
                <a:ea typeface="Questrial"/>
                <a:cs typeface="Questrial"/>
                <a:sym typeface="Questrial"/>
              </a:defRPr>
            </a:lvl6pPr>
            <a:lvl7pPr indent="0" lvl="6" marL="0" marR="0" rtl="0" algn="r">
              <a:spcBef>
                <a:spcPts val="0"/>
              </a:spcBef>
              <a:buNone/>
              <a:defRPr b="0" i="0" sz="1200" u="none" cap="none" strike="noStrike">
                <a:solidFill>
                  <a:srgbClr val="888888"/>
                </a:solidFill>
                <a:latin typeface="Questrial"/>
                <a:ea typeface="Questrial"/>
                <a:cs typeface="Questrial"/>
                <a:sym typeface="Questrial"/>
              </a:defRPr>
            </a:lvl7pPr>
            <a:lvl8pPr indent="0" lvl="7" marL="0" marR="0" rtl="0" algn="r">
              <a:spcBef>
                <a:spcPts val="0"/>
              </a:spcBef>
              <a:buNone/>
              <a:defRPr b="0" i="0" sz="1200" u="none" cap="none" strike="noStrike">
                <a:solidFill>
                  <a:srgbClr val="888888"/>
                </a:solidFill>
                <a:latin typeface="Questrial"/>
                <a:ea typeface="Questrial"/>
                <a:cs typeface="Questrial"/>
                <a:sym typeface="Questrial"/>
              </a:defRPr>
            </a:lvl8pPr>
            <a:lvl9pPr indent="0" lvl="8" marL="0" marR="0" rtl="0" algn="r">
              <a:spcBef>
                <a:spcPts val="0"/>
              </a:spcBef>
              <a:buNone/>
              <a:defRPr b="0" i="0" sz="1200" u="none" cap="none" strike="noStrike">
                <a:solidFill>
                  <a:srgbClr val="88888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1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37A9"/>
              </a:buClr>
              <a:buSzPts val="2800"/>
              <a:buFont typeface="Questrial"/>
              <a:buNone/>
              <a:defRPr b="1" sz="4400">
                <a:solidFill>
                  <a:srgbClr val="FF37A9"/>
                </a:solidFill>
                <a:latin typeface="Questrial"/>
                <a:ea typeface="Questrial"/>
                <a:cs typeface="Questrial"/>
                <a:sym typeface="Quest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14"/>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2800"/>
            </a:lvl1pPr>
            <a:lvl2pPr indent="-317500" lvl="1" marL="914400" rtl="0">
              <a:spcBef>
                <a:spcPts val="1600"/>
              </a:spcBef>
              <a:spcAft>
                <a:spcPts val="0"/>
              </a:spcAft>
              <a:buSzPts val="1400"/>
              <a:buChar char="○"/>
              <a:defRPr sz="2400"/>
            </a:lvl2pPr>
            <a:lvl3pPr indent="-317500" lvl="2" marL="1371600" rtl="0">
              <a:spcBef>
                <a:spcPts val="1600"/>
              </a:spcBef>
              <a:spcAft>
                <a:spcPts val="0"/>
              </a:spcAft>
              <a:buSzPts val="1400"/>
              <a:buChar char="■"/>
              <a:defRPr sz="2000"/>
            </a:lvl3pPr>
            <a:lvl4pPr indent="-317500" lvl="3" marL="1828800" rtl="0">
              <a:spcBef>
                <a:spcPts val="1600"/>
              </a:spcBef>
              <a:spcAft>
                <a:spcPts val="0"/>
              </a:spcAft>
              <a:buSzPts val="1400"/>
              <a:buChar char="●"/>
              <a:defRPr sz="1800"/>
            </a:lvl4pPr>
            <a:lvl5pPr indent="-317500" lvl="4" marL="2286000" rtl="0">
              <a:spcBef>
                <a:spcPts val="1600"/>
              </a:spcBef>
              <a:spcAft>
                <a:spcPts val="0"/>
              </a:spcAft>
              <a:buSzPts val="1400"/>
              <a:buChar char="○"/>
              <a:defRPr sz="1800"/>
            </a:lvl5pPr>
            <a:lvl6pPr indent="-317500" lvl="5" marL="2743200" rtl="0">
              <a:spcBef>
                <a:spcPts val="1600"/>
              </a:spcBef>
              <a:spcAft>
                <a:spcPts val="0"/>
              </a:spcAft>
              <a:buSzPts val="1400"/>
              <a:buChar char="■"/>
              <a:defRPr sz="1800"/>
            </a:lvl6pPr>
            <a:lvl7pPr indent="-317500" lvl="6" marL="3200400" rtl="0">
              <a:spcBef>
                <a:spcPts val="1600"/>
              </a:spcBef>
              <a:spcAft>
                <a:spcPts val="0"/>
              </a:spcAft>
              <a:buSzPts val="1400"/>
              <a:buChar char="●"/>
              <a:defRPr sz="1800"/>
            </a:lvl7pPr>
            <a:lvl8pPr indent="-317500" lvl="7" marL="3657600" rtl="0">
              <a:spcBef>
                <a:spcPts val="1600"/>
              </a:spcBef>
              <a:spcAft>
                <a:spcPts val="0"/>
              </a:spcAft>
              <a:buSzPts val="1400"/>
              <a:buChar char="○"/>
              <a:defRPr sz="1800"/>
            </a:lvl8pPr>
            <a:lvl9pPr indent="-317500" lvl="8" marL="4114800" rtl="0">
              <a:spcBef>
                <a:spcPts val="1600"/>
              </a:spcBef>
              <a:spcAft>
                <a:spcPts val="1600"/>
              </a:spcAft>
              <a:buSzPts val="1400"/>
              <a:buChar char="■"/>
              <a:defRPr sz="1800"/>
            </a:lvl9pPr>
          </a:lstStyle>
          <a:p/>
        </p:txBody>
      </p:sp>
      <p:sp>
        <p:nvSpPr>
          <p:cNvPr id="63" name="Google Shape;63;p14"/>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sz="2800"/>
            </a:lvl1pPr>
            <a:lvl2pPr indent="-317500" lvl="1" marL="914400" rtl="0">
              <a:spcBef>
                <a:spcPts val="1600"/>
              </a:spcBef>
              <a:spcAft>
                <a:spcPts val="0"/>
              </a:spcAft>
              <a:buSzPts val="1400"/>
              <a:buChar char="○"/>
              <a:defRPr sz="2400"/>
            </a:lvl2pPr>
            <a:lvl3pPr indent="-317500" lvl="2" marL="1371600" rtl="0">
              <a:spcBef>
                <a:spcPts val="1600"/>
              </a:spcBef>
              <a:spcAft>
                <a:spcPts val="0"/>
              </a:spcAft>
              <a:buSzPts val="1400"/>
              <a:buChar char="■"/>
              <a:defRPr sz="2000"/>
            </a:lvl3pPr>
            <a:lvl4pPr indent="-317500" lvl="3" marL="1828800" rtl="0">
              <a:spcBef>
                <a:spcPts val="1600"/>
              </a:spcBef>
              <a:spcAft>
                <a:spcPts val="0"/>
              </a:spcAft>
              <a:buSzPts val="1400"/>
              <a:buChar char="●"/>
              <a:defRPr sz="1800"/>
            </a:lvl4pPr>
            <a:lvl5pPr indent="-317500" lvl="4" marL="2286000" rtl="0">
              <a:spcBef>
                <a:spcPts val="1600"/>
              </a:spcBef>
              <a:spcAft>
                <a:spcPts val="0"/>
              </a:spcAft>
              <a:buSzPts val="1400"/>
              <a:buChar char="○"/>
              <a:defRPr sz="1800"/>
            </a:lvl5pPr>
            <a:lvl6pPr indent="-317500" lvl="5" marL="2743200" rtl="0">
              <a:spcBef>
                <a:spcPts val="1600"/>
              </a:spcBef>
              <a:spcAft>
                <a:spcPts val="0"/>
              </a:spcAft>
              <a:buSzPts val="1400"/>
              <a:buChar char="■"/>
              <a:defRPr sz="1800"/>
            </a:lvl6pPr>
            <a:lvl7pPr indent="-317500" lvl="6" marL="3200400" rtl="0">
              <a:spcBef>
                <a:spcPts val="1600"/>
              </a:spcBef>
              <a:spcAft>
                <a:spcPts val="0"/>
              </a:spcAft>
              <a:buSzPts val="1400"/>
              <a:buChar char="●"/>
              <a:defRPr sz="1800"/>
            </a:lvl7pPr>
            <a:lvl8pPr indent="-317500" lvl="7" marL="3657600" rtl="0">
              <a:spcBef>
                <a:spcPts val="1600"/>
              </a:spcBef>
              <a:spcAft>
                <a:spcPts val="0"/>
              </a:spcAft>
              <a:buSzPts val="1400"/>
              <a:buChar char="○"/>
              <a:defRPr sz="1800"/>
            </a:lvl8pPr>
            <a:lvl9pPr indent="-317500" lvl="8" marL="4114800" rtl="0">
              <a:spcBef>
                <a:spcPts val="1600"/>
              </a:spcBef>
              <a:spcAft>
                <a:spcPts val="1600"/>
              </a:spcAft>
              <a:buSzPts val="1400"/>
              <a:buChar char="■"/>
              <a:defRPr sz="1800"/>
            </a:lvl9pPr>
          </a:lstStyle>
          <a:p/>
        </p:txBody>
      </p:sp>
      <p:sp>
        <p:nvSpPr>
          <p:cNvPr id="64" name="Google Shape;64;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Questrial"/>
                <a:ea typeface="Questrial"/>
                <a:cs typeface="Questrial"/>
                <a:sym typeface="Questrial"/>
              </a:defRPr>
            </a:lvl1pPr>
            <a:lvl2pPr indent="-88900" lvl="1" marL="457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2pPr>
            <a:lvl3pPr indent="-88900" lvl="2" marL="914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3pPr>
            <a:lvl4pPr indent="-88900" lvl="3" marL="1371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4pPr>
            <a:lvl5pPr indent="-88900" lvl="4" marL="18288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5pPr>
            <a:lvl6pPr indent="-88900" lvl="5" marL="22860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6pPr>
            <a:lvl7pPr indent="-88900" lvl="6" marL="2743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7pPr>
            <a:lvl8pPr indent="-88900" lvl="7" marL="3200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8pPr>
            <a:lvl9pPr indent="-88900" lvl="8" marL="3657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9pPr>
          </a:lstStyle>
          <a:p/>
        </p:txBody>
      </p:sp>
      <p:sp>
        <p:nvSpPr>
          <p:cNvPr id="65" name="Google Shape;65;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Questrial"/>
                <a:ea typeface="Questrial"/>
                <a:cs typeface="Questrial"/>
                <a:sym typeface="Questrial"/>
              </a:defRPr>
            </a:lvl1pPr>
            <a:lvl2pPr indent="-88900" lvl="1" marL="457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2pPr>
            <a:lvl3pPr indent="-88900" lvl="2" marL="914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3pPr>
            <a:lvl4pPr indent="-88900" lvl="3" marL="1371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4pPr>
            <a:lvl5pPr indent="-88900" lvl="4" marL="18288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5pPr>
            <a:lvl6pPr indent="-88900" lvl="5" marL="22860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6pPr>
            <a:lvl7pPr indent="-88900" lvl="6" marL="27432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7pPr>
            <a:lvl8pPr indent="-88900" lvl="7" marL="32004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8pPr>
            <a:lvl9pPr indent="-88900" lvl="8" marL="3657600" marR="0" rtl="0" algn="l">
              <a:spcBef>
                <a:spcPts val="0"/>
              </a:spcBef>
              <a:spcAft>
                <a:spcPts val="0"/>
              </a:spcAft>
              <a:buSzPts val="1400"/>
              <a:buChar char="■"/>
              <a:defRPr b="0" i="0" sz="1800" u="none" cap="none" strike="noStrike">
                <a:solidFill>
                  <a:schemeClr val="dk1"/>
                </a:solidFill>
                <a:latin typeface="Questrial"/>
                <a:ea typeface="Questrial"/>
                <a:cs typeface="Questrial"/>
                <a:sym typeface="Questrial"/>
              </a:defRPr>
            </a:lvl9pPr>
          </a:lstStyle>
          <a:p/>
        </p:txBody>
      </p:sp>
      <p:sp>
        <p:nvSpPr>
          <p:cNvPr id="66" name="Google Shape;66;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Questrial"/>
                <a:ea typeface="Questrial"/>
                <a:cs typeface="Questrial"/>
                <a:sym typeface="Questrial"/>
              </a:defRPr>
            </a:lvl1pPr>
            <a:lvl2pPr indent="0" lvl="1" marL="0" marR="0" rtl="0" algn="r">
              <a:spcBef>
                <a:spcPts val="0"/>
              </a:spcBef>
              <a:buNone/>
              <a:defRPr b="0" i="0" sz="1200" u="none" cap="none" strike="noStrike">
                <a:solidFill>
                  <a:srgbClr val="888888"/>
                </a:solidFill>
                <a:latin typeface="Questrial"/>
                <a:ea typeface="Questrial"/>
                <a:cs typeface="Questrial"/>
                <a:sym typeface="Questrial"/>
              </a:defRPr>
            </a:lvl2pPr>
            <a:lvl3pPr indent="0" lvl="2" marL="0" marR="0" rtl="0" algn="r">
              <a:spcBef>
                <a:spcPts val="0"/>
              </a:spcBef>
              <a:buNone/>
              <a:defRPr b="0" i="0" sz="1200" u="none" cap="none" strike="noStrike">
                <a:solidFill>
                  <a:srgbClr val="888888"/>
                </a:solidFill>
                <a:latin typeface="Questrial"/>
                <a:ea typeface="Questrial"/>
                <a:cs typeface="Questrial"/>
                <a:sym typeface="Questrial"/>
              </a:defRPr>
            </a:lvl3pPr>
            <a:lvl4pPr indent="0" lvl="3" marL="0" marR="0" rtl="0" algn="r">
              <a:spcBef>
                <a:spcPts val="0"/>
              </a:spcBef>
              <a:buNone/>
              <a:defRPr b="0" i="0" sz="1200" u="none" cap="none" strike="noStrike">
                <a:solidFill>
                  <a:srgbClr val="888888"/>
                </a:solidFill>
                <a:latin typeface="Questrial"/>
                <a:ea typeface="Questrial"/>
                <a:cs typeface="Questrial"/>
                <a:sym typeface="Questrial"/>
              </a:defRPr>
            </a:lvl4pPr>
            <a:lvl5pPr indent="0" lvl="4" marL="0" marR="0" rtl="0" algn="r">
              <a:spcBef>
                <a:spcPts val="0"/>
              </a:spcBef>
              <a:buNone/>
              <a:defRPr b="0" i="0" sz="1200" u="none" cap="none" strike="noStrike">
                <a:solidFill>
                  <a:srgbClr val="888888"/>
                </a:solidFill>
                <a:latin typeface="Questrial"/>
                <a:ea typeface="Questrial"/>
                <a:cs typeface="Questrial"/>
                <a:sym typeface="Questrial"/>
              </a:defRPr>
            </a:lvl5pPr>
            <a:lvl6pPr indent="0" lvl="5" marL="0" marR="0" rtl="0" algn="r">
              <a:spcBef>
                <a:spcPts val="0"/>
              </a:spcBef>
              <a:buNone/>
              <a:defRPr b="0" i="0" sz="1200" u="none" cap="none" strike="noStrike">
                <a:solidFill>
                  <a:srgbClr val="888888"/>
                </a:solidFill>
                <a:latin typeface="Questrial"/>
                <a:ea typeface="Questrial"/>
                <a:cs typeface="Questrial"/>
                <a:sym typeface="Questrial"/>
              </a:defRPr>
            </a:lvl6pPr>
            <a:lvl7pPr indent="0" lvl="6" marL="0" marR="0" rtl="0" algn="r">
              <a:spcBef>
                <a:spcPts val="0"/>
              </a:spcBef>
              <a:buNone/>
              <a:defRPr b="0" i="0" sz="1200" u="none" cap="none" strike="noStrike">
                <a:solidFill>
                  <a:srgbClr val="888888"/>
                </a:solidFill>
                <a:latin typeface="Questrial"/>
                <a:ea typeface="Questrial"/>
                <a:cs typeface="Questrial"/>
                <a:sym typeface="Questrial"/>
              </a:defRPr>
            </a:lvl7pPr>
            <a:lvl8pPr indent="0" lvl="7" marL="0" marR="0" rtl="0" algn="r">
              <a:spcBef>
                <a:spcPts val="0"/>
              </a:spcBef>
              <a:buNone/>
              <a:defRPr b="0" i="0" sz="1200" u="none" cap="none" strike="noStrike">
                <a:solidFill>
                  <a:srgbClr val="888888"/>
                </a:solidFill>
                <a:latin typeface="Questrial"/>
                <a:ea typeface="Questrial"/>
                <a:cs typeface="Questrial"/>
                <a:sym typeface="Questrial"/>
              </a:defRPr>
            </a:lvl8pPr>
            <a:lvl9pPr indent="0" lvl="8" marL="0" marR="0" rtl="0" algn="r">
              <a:spcBef>
                <a:spcPts val="0"/>
              </a:spcBef>
              <a:buNone/>
              <a:defRPr b="0" i="0" sz="1200" u="none" cap="none" strike="noStrike">
                <a:solidFill>
                  <a:srgbClr val="888888"/>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23663"/>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2800"/>
              <a:buFont typeface="Oswald"/>
              <a:buNone/>
              <a:defRPr b="1" sz="2800">
                <a:solidFill>
                  <a:schemeClr val="dk1"/>
                </a:solidFill>
                <a:highlight>
                  <a:srgbClr val="EC008C"/>
                </a:highlight>
                <a:latin typeface="Oswald"/>
                <a:ea typeface="Oswald"/>
                <a:cs typeface="Oswald"/>
                <a:sym typeface="Oswa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indent="-317500" lvl="1" marL="914400" rtl="0">
              <a:lnSpc>
                <a:spcPct val="115000"/>
              </a:lnSpc>
              <a:spcBef>
                <a:spcPts val="160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indent="-317500" lvl="2" marL="1371600" rtl="0">
              <a:lnSpc>
                <a:spcPct val="115000"/>
              </a:lnSpc>
              <a:spcBef>
                <a:spcPts val="160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indent="-317500" lvl="3" marL="1828800" rtl="0">
              <a:lnSpc>
                <a:spcPct val="115000"/>
              </a:lnSpc>
              <a:spcBef>
                <a:spcPts val="160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indent="-317500" lvl="4" marL="2286000" rtl="0">
              <a:lnSpc>
                <a:spcPct val="115000"/>
              </a:lnSpc>
              <a:spcBef>
                <a:spcPts val="160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indent="-317500" lvl="5" marL="2743200" rtl="0">
              <a:lnSpc>
                <a:spcPct val="115000"/>
              </a:lnSpc>
              <a:spcBef>
                <a:spcPts val="160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indent="-317500" lvl="6" marL="3200400" rtl="0">
              <a:lnSpc>
                <a:spcPct val="115000"/>
              </a:lnSpc>
              <a:spcBef>
                <a:spcPts val="160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indent="-317500" lvl="7" marL="3657600" rtl="0">
              <a:lnSpc>
                <a:spcPct val="115000"/>
              </a:lnSpc>
              <a:spcBef>
                <a:spcPts val="160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indent="-317500" lvl="8" marL="4114800" rtl="0">
              <a:lnSpc>
                <a:spcPct val="115000"/>
              </a:lnSpc>
              <a:spcBef>
                <a:spcPts val="1600"/>
              </a:spcBef>
              <a:spcAft>
                <a:spcPts val="1600"/>
              </a:spcAft>
              <a:buClr>
                <a:srgbClr val="FFFFFF"/>
              </a:buClr>
              <a:buSzPts val="1400"/>
              <a:buFont typeface="Open Sans"/>
              <a:buChar char="■"/>
              <a:defRPr>
                <a:solidFill>
                  <a:srgbClr val="FFFFFF"/>
                </a:solidFill>
                <a:latin typeface="Open Sans"/>
                <a:ea typeface="Open Sans"/>
                <a:cs typeface="Open Sans"/>
                <a:sym typeface="Open Sans"/>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5.jpg"/><Relationship Id="rId4" Type="http://schemas.openxmlformats.org/officeDocument/2006/relationships/image" Target="../media/image23.jpg"/><Relationship Id="rId5" Type="http://schemas.openxmlformats.org/officeDocument/2006/relationships/image" Target="../media/image27.jpg"/><Relationship Id="rId6"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hyperlink" Target="mailto:erin@vbcf.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9.jpg"/><Relationship Id="rId4" Type="http://schemas.openxmlformats.org/officeDocument/2006/relationships/image" Target="../media/image5.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22.jpg"/><Relationship Id="rId8"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0" y="-477733"/>
            <a:ext cx="9144000" cy="5143500"/>
          </a:xfrm>
          <a:prstGeom prst="rect">
            <a:avLst/>
          </a:prstGeom>
          <a:noFill/>
          <a:ln>
            <a:noFill/>
          </a:ln>
        </p:spPr>
      </p:pic>
      <p:sp>
        <p:nvSpPr>
          <p:cNvPr id="72" name="Google Shape;72;p15"/>
          <p:cNvSpPr txBox="1"/>
          <p:nvPr>
            <p:ph idx="1" type="subTitle"/>
          </p:nvPr>
        </p:nvSpPr>
        <p:spPr>
          <a:xfrm>
            <a:off x="311700" y="5229833"/>
            <a:ext cx="8520600" cy="105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900"/>
              <a:t>Sponsored by the Virginia Breast Cancer Foundation</a:t>
            </a:r>
            <a:endParaRPr sz="1900"/>
          </a:p>
          <a:p>
            <a:pPr indent="0" lvl="0" marL="0" rtl="0" algn="l">
              <a:spcBef>
                <a:spcPts val="0"/>
              </a:spcBef>
              <a:spcAft>
                <a:spcPts val="0"/>
              </a:spcAft>
              <a:buNone/>
            </a:pPr>
            <a:r>
              <a:rPr lang="en-US" sz="1900"/>
              <a:t>Presented by: Erin Steigleder, MSW</a:t>
            </a:r>
            <a:endParaRPr sz="1900"/>
          </a:p>
        </p:txBody>
      </p:sp>
      <p:pic>
        <p:nvPicPr>
          <p:cNvPr id="73" name="Google Shape;73;p15"/>
          <p:cNvPicPr preferRelativeResize="0"/>
          <p:nvPr/>
        </p:nvPicPr>
        <p:blipFill>
          <a:blip r:embed="rId4">
            <a:alphaModFix/>
          </a:blip>
          <a:stretch>
            <a:fillRect/>
          </a:stretch>
        </p:blipFill>
        <p:spPr>
          <a:xfrm>
            <a:off x="6820100" y="4713567"/>
            <a:ext cx="2073924" cy="1441126"/>
          </a:xfrm>
          <a:prstGeom prst="rect">
            <a:avLst/>
          </a:prstGeom>
          <a:noFill/>
          <a:ln>
            <a:noFill/>
          </a:ln>
        </p:spPr>
      </p:pic>
      <p:sp>
        <p:nvSpPr>
          <p:cNvPr id="74" name="Google Shape;74;p15"/>
          <p:cNvSpPr/>
          <p:nvPr/>
        </p:nvSpPr>
        <p:spPr>
          <a:xfrm>
            <a:off x="3517425" y="2906200"/>
            <a:ext cx="2848500" cy="446100"/>
          </a:xfrm>
          <a:prstGeom prst="rect">
            <a:avLst/>
          </a:prstGeom>
          <a:solidFill>
            <a:srgbClr val="3236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15"/>
          <p:cNvPicPr preferRelativeResize="0"/>
          <p:nvPr/>
        </p:nvPicPr>
        <p:blipFill>
          <a:blip r:embed="rId5">
            <a:alphaModFix/>
          </a:blip>
          <a:stretch>
            <a:fillRect/>
          </a:stretch>
        </p:blipFill>
        <p:spPr>
          <a:xfrm>
            <a:off x="-535050" y="1643350"/>
            <a:ext cx="7810500" cy="2971800"/>
          </a:xfrm>
          <a:prstGeom prst="rect">
            <a:avLst/>
          </a:prstGeom>
          <a:noFill/>
          <a:ln>
            <a:noFill/>
          </a:ln>
        </p:spPr>
      </p:pic>
      <p:sp>
        <p:nvSpPr>
          <p:cNvPr id="76" name="Google Shape;76;p15"/>
          <p:cNvSpPr/>
          <p:nvPr/>
        </p:nvSpPr>
        <p:spPr>
          <a:xfrm>
            <a:off x="3725250" y="2714050"/>
            <a:ext cx="2848500" cy="334500"/>
          </a:xfrm>
          <a:prstGeom prst="rect">
            <a:avLst/>
          </a:prstGeom>
          <a:solidFill>
            <a:srgbClr val="3236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Breast Cancer Statistics 2023</a:t>
            </a:r>
            <a:endParaRPr>
              <a:solidFill>
                <a:srgbClr val="FFFFFF"/>
              </a:solidFill>
            </a:endParaRPr>
          </a:p>
        </p:txBody>
      </p:sp>
      <p:sp>
        <p:nvSpPr>
          <p:cNvPr id="140" name="Google Shape;140;p24"/>
          <p:cNvSpPr txBox="1"/>
          <p:nvPr>
            <p:ph idx="1" type="body"/>
          </p:nvPr>
        </p:nvSpPr>
        <p:spPr>
          <a:xfrm>
            <a:off x="311700" y="2048844"/>
            <a:ext cx="8520600" cy="6073500"/>
          </a:xfrm>
          <a:prstGeom prst="rect">
            <a:avLst/>
          </a:prstGeom>
        </p:spPr>
        <p:txBody>
          <a:bodyPr anchorCtr="0" anchor="t" bIns="91425" lIns="91425" spcFirstLastPara="1" rIns="91425" wrap="square" tIns="91425">
            <a:noAutofit/>
          </a:bodyPr>
          <a:lstStyle/>
          <a:p>
            <a:pPr indent="457200" lvl="0" marL="1828800" rtl="0" algn="l">
              <a:spcBef>
                <a:spcPts val="0"/>
              </a:spcBef>
              <a:spcAft>
                <a:spcPts val="0"/>
              </a:spcAft>
              <a:buClr>
                <a:schemeClr val="dk1"/>
              </a:buClr>
              <a:buSzPts val="1100"/>
              <a:buFont typeface="Arial"/>
              <a:buNone/>
            </a:pPr>
            <a:r>
              <a:rPr b="1" lang="en-US"/>
              <a:t>Women: (US)</a:t>
            </a:r>
            <a:endParaRPr b="1"/>
          </a:p>
          <a:p>
            <a:pPr indent="-342900" lvl="0" marL="2743200" rtl="0" algn="l">
              <a:spcBef>
                <a:spcPts val="1600"/>
              </a:spcBef>
              <a:spcAft>
                <a:spcPts val="0"/>
              </a:spcAft>
              <a:buSzPts val="1800"/>
              <a:buChar char="●"/>
            </a:pPr>
            <a:r>
              <a:rPr lang="en-US"/>
              <a:t>297,790 new invasive cases</a:t>
            </a:r>
            <a:endParaRPr/>
          </a:p>
          <a:p>
            <a:pPr indent="-342900" lvl="0" marL="2743200" rtl="0" algn="l">
              <a:spcBef>
                <a:spcPts val="0"/>
              </a:spcBef>
              <a:spcAft>
                <a:spcPts val="0"/>
              </a:spcAft>
              <a:buSzPts val="1800"/>
              <a:buChar char="●"/>
            </a:pPr>
            <a:r>
              <a:rPr lang="en-US"/>
              <a:t>43,170 deaths nationwide</a:t>
            </a:r>
            <a:endParaRPr/>
          </a:p>
          <a:p>
            <a:pPr indent="-342900" lvl="0" marL="2743200" rtl="0" algn="l">
              <a:spcBef>
                <a:spcPts val="0"/>
              </a:spcBef>
              <a:spcAft>
                <a:spcPts val="0"/>
              </a:spcAft>
              <a:buSzPts val="1800"/>
              <a:buChar char="●"/>
            </a:pPr>
            <a:r>
              <a:rPr lang="en-US"/>
              <a:t>7,810 cases in Virginia; 1,150 deaths</a:t>
            </a:r>
            <a:endParaRPr/>
          </a:p>
          <a:p>
            <a:pPr indent="-342900" lvl="0" marL="2743200" rtl="0" algn="l">
              <a:spcBef>
                <a:spcPts val="0"/>
              </a:spcBef>
              <a:spcAft>
                <a:spcPts val="0"/>
              </a:spcAft>
              <a:buSzPts val="1800"/>
              <a:buChar char="●"/>
            </a:pPr>
            <a:r>
              <a:rPr lang="en-US"/>
              <a:t>Black women 5 year survival: 83%</a:t>
            </a:r>
            <a:endParaRPr/>
          </a:p>
          <a:p>
            <a:pPr indent="-342900" lvl="0" marL="2743200" rtl="0" algn="l">
              <a:spcBef>
                <a:spcPts val="0"/>
              </a:spcBef>
              <a:spcAft>
                <a:spcPts val="0"/>
              </a:spcAft>
              <a:buSzPts val="1800"/>
              <a:buChar char="●"/>
            </a:pPr>
            <a:r>
              <a:rPr lang="en-US"/>
              <a:t>White women: 92%</a:t>
            </a:r>
            <a:endParaRPr/>
          </a:p>
          <a:p>
            <a:pPr indent="457200" lvl="0" marL="1828800" rtl="0" algn="l">
              <a:spcBef>
                <a:spcPts val="1600"/>
              </a:spcBef>
              <a:spcAft>
                <a:spcPts val="0"/>
              </a:spcAft>
              <a:buClr>
                <a:schemeClr val="dk1"/>
              </a:buClr>
              <a:buSzPts val="1100"/>
              <a:buFont typeface="Arial"/>
              <a:buNone/>
            </a:pPr>
            <a:r>
              <a:rPr b="1" lang="en-US"/>
              <a:t>Men: (US)</a:t>
            </a:r>
            <a:endParaRPr b="1"/>
          </a:p>
          <a:p>
            <a:pPr indent="-342900" lvl="0" marL="2743200" rtl="0" algn="l">
              <a:spcBef>
                <a:spcPts val="1600"/>
              </a:spcBef>
              <a:spcAft>
                <a:spcPts val="0"/>
              </a:spcAft>
              <a:buSzPts val="1800"/>
              <a:buChar char="●"/>
            </a:pPr>
            <a:r>
              <a:rPr lang="en-US"/>
              <a:t>2,800 new cases</a:t>
            </a:r>
            <a:endParaRPr/>
          </a:p>
          <a:p>
            <a:pPr indent="-342900" lvl="0" marL="2743200" rtl="0" algn="l">
              <a:spcBef>
                <a:spcPts val="0"/>
              </a:spcBef>
              <a:spcAft>
                <a:spcPts val="0"/>
              </a:spcAft>
              <a:buSzPts val="1800"/>
              <a:buChar char="●"/>
            </a:pPr>
            <a:r>
              <a:rPr lang="en-US"/>
              <a:t>530 deaths</a:t>
            </a:r>
            <a:endParaRPr/>
          </a:p>
          <a:p>
            <a:pPr indent="0" lvl="0" marL="0" rtl="0" algn="l">
              <a:spcBef>
                <a:spcPts val="1600"/>
              </a:spcBef>
              <a:spcAft>
                <a:spcPts val="1600"/>
              </a:spcAft>
              <a:buNone/>
            </a:pPr>
            <a:r>
              <a:t/>
            </a:r>
            <a:endParaRPr sz="2800">
              <a:solidFill>
                <a:schemeClr val="dk1"/>
              </a:solidFill>
            </a:endParaRPr>
          </a:p>
        </p:txBody>
      </p:sp>
      <p:pic>
        <p:nvPicPr>
          <p:cNvPr descr="US.jpg" id="141" name="Google Shape;141;p24"/>
          <p:cNvPicPr preferRelativeResize="0"/>
          <p:nvPr/>
        </p:nvPicPr>
        <p:blipFill rotWithShape="1">
          <a:blip r:embed="rId3">
            <a:alphaModFix/>
          </a:blip>
          <a:srcRect b="0" l="0" r="0" t="0"/>
          <a:stretch/>
        </p:blipFill>
        <p:spPr>
          <a:xfrm>
            <a:off x="311700" y="1686067"/>
            <a:ext cx="2190900" cy="1904100"/>
          </a:xfrm>
          <a:prstGeom prst="rect">
            <a:avLst/>
          </a:prstGeom>
          <a:noFill/>
          <a:ln>
            <a:noFill/>
          </a:ln>
        </p:spPr>
      </p:pic>
      <p:pic>
        <p:nvPicPr>
          <p:cNvPr descr="male breast cancer ribbon.png" id="142" name="Google Shape;142;p24"/>
          <p:cNvPicPr preferRelativeResize="0"/>
          <p:nvPr/>
        </p:nvPicPr>
        <p:blipFill>
          <a:blip r:embed="rId4">
            <a:alphaModFix/>
          </a:blip>
          <a:stretch>
            <a:fillRect/>
          </a:stretch>
        </p:blipFill>
        <p:spPr>
          <a:xfrm>
            <a:off x="5963750" y="4496250"/>
            <a:ext cx="2677325" cy="2059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5"/>
          <p:cNvPicPr preferRelativeResize="0"/>
          <p:nvPr/>
        </p:nvPicPr>
        <p:blipFill>
          <a:blip r:embed="rId3">
            <a:alphaModFix/>
          </a:blip>
          <a:stretch>
            <a:fillRect/>
          </a:stretch>
        </p:blipFill>
        <p:spPr>
          <a:xfrm flipH="1">
            <a:off x="0" y="-477733"/>
            <a:ext cx="9144000" cy="5143500"/>
          </a:xfrm>
          <a:prstGeom prst="rect">
            <a:avLst/>
          </a:prstGeom>
          <a:noFill/>
          <a:ln>
            <a:noFill/>
          </a:ln>
        </p:spPr>
      </p:pic>
      <p:pic>
        <p:nvPicPr>
          <p:cNvPr id="148" name="Google Shape;148;p25"/>
          <p:cNvPicPr preferRelativeResize="0"/>
          <p:nvPr/>
        </p:nvPicPr>
        <p:blipFill>
          <a:blip r:embed="rId3">
            <a:alphaModFix/>
          </a:blip>
          <a:stretch>
            <a:fillRect/>
          </a:stretch>
        </p:blipFill>
        <p:spPr>
          <a:xfrm>
            <a:off x="0" y="-477733"/>
            <a:ext cx="9144000" cy="5143500"/>
          </a:xfrm>
          <a:prstGeom prst="rect">
            <a:avLst/>
          </a:prstGeom>
          <a:noFill/>
          <a:ln>
            <a:noFill/>
          </a:ln>
        </p:spPr>
      </p:pic>
      <p:sp>
        <p:nvSpPr>
          <p:cNvPr id="149" name="Google Shape;149;p25"/>
          <p:cNvSpPr txBox="1"/>
          <p:nvPr>
            <p:ph type="title"/>
          </p:nvPr>
        </p:nvSpPr>
        <p:spPr>
          <a:xfrm>
            <a:off x="311700" y="2357533"/>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Pop Quiz!:</a:t>
            </a:r>
            <a:endParaRPr>
              <a:solidFill>
                <a:srgbClr val="FFFFFF"/>
              </a:solidFill>
              <a:latin typeface="Oswald"/>
              <a:ea typeface="Oswald"/>
              <a:cs typeface="Oswald"/>
              <a:sym typeface="Oswald"/>
            </a:endParaRPr>
          </a:p>
        </p:txBody>
      </p:sp>
      <p:sp>
        <p:nvSpPr>
          <p:cNvPr id="150" name="Google Shape;150;p25"/>
          <p:cNvSpPr txBox="1"/>
          <p:nvPr>
            <p:ph idx="1" type="body"/>
          </p:nvPr>
        </p:nvSpPr>
        <p:spPr>
          <a:xfrm>
            <a:off x="311700" y="3853633"/>
            <a:ext cx="8520600" cy="2238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a:solidFill>
                  <a:srgbClr val="FFFFFF"/>
                </a:solidFill>
              </a:rPr>
              <a:t>Getting a mammogram every year can reduce a woman’s chance of getting breast cancer. </a:t>
            </a:r>
            <a:r>
              <a:rPr lang="en-US">
                <a:latin typeface="Open Sans"/>
                <a:ea typeface="Open Sans"/>
                <a:cs typeface="Open Sans"/>
                <a:sym typeface="Open Sans"/>
              </a:rPr>
              <a:t> </a:t>
            </a:r>
            <a:endParaRPr>
              <a:latin typeface="Open Sans"/>
              <a:ea typeface="Open Sans"/>
              <a:cs typeface="Open Sans"/>
              <a:sym typeface="Open Sans"/>
            </a:endParaRPr>
          </a:p>
          <a:p>
            <a:pPr indent="0" lvl="0" marL="0" rtl="0" algn="ctr">
              <a:spcBef>
                <a:spcPts val="1600"/>
              </a:spcBef>
              <a:spcAft>
                <a:spcPts val="0"/>
              </a:spcAft>
              <a:buClr>
                <a:schemeClr val="dk1"/>
              </a:buClr>
              <a:buSzPts val="1100"/>
              <a:buFont typeface="Arial"/>
              <a:buNone/>
            </a:pPr>
            <a:r>
              <a:rPr b="1" lang="en-US" sz="2500"/>
              <a:t>True or False?</a:t>
            </a:r>
            <a:endParaRPr b="1" sz="2500"/>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6"/>
          <p:cNvPicPr preferRelativeResize="0"/>
          <p:nvPr/>
        </p:nvPicPr>
        <p:blipFill>
          <a:blip r:embed="rId3">
            <a:alphaModFix/>
          </a:blip>
          <a:stretch>
            <a:fillRect/>
          </a:stretch>
        </p:blipFill>
        <p:spPr>
          <a:xfrm flipH="1">
            <a:off x="0" y="-477733"/>
            <a:ext cx="9144000" cy="5143500"/>
          </a:xfrm>
          <a:prstGeom prst="rect">
            <a:avLst/>
          </a:prstGeom>
          <a:noFill/>
          <a:ln>
            <a:noFill/>
          </a:ln>
        </p:spPr>
      </p:pic>
      <p:pic>
        <p:nvPicPr>
          <p:cNvPr id="156" name="Google Shape;156;p26"/>
          <p:cNvPicPr preferRelativeResize="0"/>
          <p:nvPr/>
        </p:nvPicPr>
        <p:blipFill>
          <a:blip r:embed="rId3">
            <a:alphaModFix/>
          </a:blip>
          <a:stretch>
            <a:fillRect/>
          </a:stretch>
        </p:blipFill>
        <p:spPr>
          <a:xfrm>
            <a:off x="0" y="-477733"/>
            <a:ext cx="9144000" cy="5143500"/>
          </a:xfrm>
          <a:prstGeom prst="rect">
            <a:avLst/>
          </a:prstGeom>
          <a:noFill/>
          <a:ln>
            <a:noFill/>
          </a:ln>
        </p:spPr>
      </p:pic>
      <p:sp>
        <p:nvSpPr>
          <p:cNvPr id="157" name="Google Shape;157;p26"/>
          <p:cNvSpPr txBox="1"/>
          <p:nvPr>
            <p:ph type="title"/>
          </p:nvPr>
        </p:nvSpPr>
        <p:spPr>
          <a:xfrm>
            <a:off x="311700" y="2357533"/>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lt1"/>
                </a:solidFill>
              </a:rPr>
              <a:t>Pop Quiz!:</a:t>
            </a:r>
            <a:endParaRPr/>
          </a:p>
        </p:txBody>
      </p:sp>
      <p:sp>
        <p:nvSpPr>
          <p:cNvPr id="158" name="Google Shape;158;p26"/>
          <p:cNvSpPr txBox="1"/>
          <p:nvPr>
            <p:ph idx="1" type="body"/>
          </p:nvPr>
        </p:nvSpPr>
        <p:spPr>
          <a:xfrm>
            <a:off x="311700" y="3853633"/>
            <a:ext cx="8520600" cy="223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500"/>
              <a:t>FALSE. </a:t>
            </a:r>
            <a:endParaRPr b="1" sz="2500"/>
          </a:p>
          <a:p>
            <a:pPr indent="0" lvl="0" marL="0" rtl="0" algn="ctr">
              <a:spcBef>
                <a:spcPts val="1600"/>
              </a:spcBef>
              <a:spcAft>
                <a:spcPts val="0"/>
              </a:spcAft>
              <a:buClr>
                <a:schemeClr val="dk1"/>
              </a:buClr>
              <a:buSzPts val="1100"/>
              <a:buFont typeface="Arial"/>
              <a:buNone/>
            </a:pPr>
            <a:r>
              <a:rPr lang="en-US">
                <a:solidFill>
                  <a:srgbClr val="FFFFFF"/>
                </a:solidFill>
              </a:rPr>
              <a:t>Mammograms do not prevent breast cancer, they only help detect it</a:t>
            </a:r>
            <a:r>
              <a:rPr lang="en-US"/>
              <a:t>.</a:t>
            </a:r>
            <a:endParaRPr/>
          </a:p>
          <a:p>
            <a:pPr indent="0" lvl="0" marL="0" rtl="0" algn="ctr">
              <a:spcBef>
                <a:spcPts val="1600"/>
              </a:spcBef>
              <a:spcAft>
                <a:spcPts val="0"/>
              </a:spcAft>
              <a:buClr>
                <a:schemeClr val="dk1"/>
              </a:buClr>
              <a:buSzPts val="1100"/>
              <a:buFont typeface="Arial"/>
              <a:buNone/>
            </a:pPr>
            <a:r>
              <a:t/>
            </a:r>
            <a:endParaRPr b="1" sz="2500"/>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37A9"/>
              </a:buClr>
              <a:buFont typeface="Questrial"/>
              <a:buNone/>
            </a:pPr>
            <a:r>
              <a:rPr i="0" lang="en-US" sz="2800" u="none" cap="none" strike="noStrike">
                <a:solidFill>
                  <a:srgbClr val="ECECEC"/>
                </a:solidFill>
                <a:latin typeface="Oswald"/>
                <a:ea typeface="Oswald"/>
                <a:cs typeface="Oswald"/>
                <a:sym typeface="Oswald"/>
              </a:rPr>
              <a:t>How Breast Cancer Is Usually Detected</a:t>
            </a:r>
            <a:endParaRPr i="0" sz="2800" u="none" cap="none" strike="noStrike">
              <a:solidFill>
                <a:srgbClr val="ECECEC"/>
              </a:solidFill>
              <a:latin typeface="Oswald"/>
              <a:ea typeface="Oswald"/>
              <a:cs typeface="Oswald"/>
              <a:sym typeface="Oswald"/>
            </a:endParaRPr>
          </a:p>
        </p:txBody>
      </p:sp>
      <p:sp>
        <p:nvSpPr>
          <p:cNvPr id="165" name="Google Shape;165;p27"/>
          <p:cNvSpPr txBox="1"/>
          <p:nvPr>
            <p:ph idx="1" type="body"/>
          </p:nvPr>
        </p:nvSpPr>
        <p:spPr>
          <a:xfrm>
            <a:off x="457200" y="1585350"/>
            <a:ext cx="8229600" cy="4526100"/>
          </a:xfrm>
          <a:prstGeom prst="rect">
            <a:avLst/>
          </a:prstGeom>
          <a:noFill/>
          <a:ln>
            <a:noFill/>
          </a:ln>
        </p:spPr>
        <p:txBody>
          <a:bodyPr anchorCtr="0" anchor="t" bIns="45700" lIns="91425" spcFirstLastPara="1" rIns="91425" wrap="square" tIns="45700">
            <a:noAutofit/>
          </a:bodyPr>
          <a:lstStyle/>
          <a:p>
            <a:pPr indent="-254000" lvl="0" marL="342900" marR="0" rtl="0" algn="l">
              <a:spcBef>
                <a:spcPts val="0"/>
              </a:spcBef>
              <a:spcAft>
                <a:spcPts val="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Self and/or Partner Detection</a:t>
            </a:r>
            <a:r>
              <a:rPr lang="en-US" sz="1800">
                <a:solidFill>
                  <a:srgbClr val="ECECEC"/>
                </a:solidFill>
                <a:latin typeface="Open Sans"/>
                <a:ea typeface="Open Sans"/>
                <a:cs typeface="Open Sans"/>
                <a:sym typeface="Open Sans"/>
              </a:rPr>
              <a:t>–We ALL have a role to play</a:t>
            </a:r>
            <a:endParaRPr sz="1800">
              <a:solidFill>
                <a:srgbClr val="ECECEC"/>
              </a:solidFill>
              <a:latin typeface="Open Sans"/>
              <a:ea typeface="Open Sans"/>
              <a:cs typeface="Open Sans"/>
              <a:sym typeface="Open Sans"/>
            </a:endParaRPr>
          </a:p>
          <a:p>
            <a:pPr indent="-254000" lvl="0" marL="342900" marR="0" rtl="0" algn="l">
              <a:spcBef>
                <a:spcPts val="1600"/>
              </a:spcBef>
              <a:spcAft>
                <a:spcPts val="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Clinical Breast Exam</a:t>
            </a:r>
            <a:endParaRPr sz="1800">
              <a:solidFill>
                <a:srgbClr val="ECECEC"/>
              </a:solidFill>
              <a:latin typeface="Open Sans"/>
              <a:ea typeface="Open Sans"/>
              <a:cs typeface="Open Sans"/>
              <a:sym typeface="Open Sans"/>
            </a:endParaRPr>
          </a:p>
          <a:p>
            <a:pPr indent="-254000" lvl="0" marL="342900" marR="0" rtl="0" algn="l">
              <a:spcBef>
                <a:spcPts val="1600"/>
              </a:spcBef>
              <a:spcAft>
                <a:spcPts val="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Mammography</a:t>
            </a:r>
            <a:endParaRPr sz="1800">
              <a:solidFill>
                <a:srgbClr val="ECECEC"/>
              </a:solidFill>
              <a:latin typeface="Open Sans"/>
              <a:ea typeface="Open Sans"/>
              <a:cs typeface="Open Sans"/>
              <a:sym typeface="Open Sans"/>
            </a:endParaRPr>
          </a:p>
          <a:p>
            <a:pPr indent="-254000" lvl="0" marL="342900" marR="0" rtl="0" algn="l">
              <a:spcBef>
                <a:spcPts val="1600"/>
              </a:spcBef>
              <a:spcAft>
                <a:spcPts val="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Breast Ultrasound *</a:t>
            </a:r>
            <a:endParaRPr sz="1800">
              <a:solidFill>
                <a:srgbClr val="ECECEC"/>
              </a:solidFill>
              <a:latin typeface="Open Sans"/>
              <a:ea typeface="Open Sans"/>
              <a:cs typeface="Open Sans"/>
              <a:sym typeface="Open Sans"/>
            </a:endParaRPr>
          </a:p>
          <a:p>
            <a:pPr indent="-254000" lvl="0" marL="342900" marR="0" rtl="0" algn="l">
              <a:spcBef>
                <a:spcPts val="1600"/>
              </a:spcBef>
              <a:spcAft>
                <a:spcPts val="160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Breast MRI *</a:t>
            </a:r>
            <a:endParaRPr i="0" sz="1800" u="none" cap="none" strike="noStrike">
              <a:solidFill>
                <a:srgbClr val="ECECEC"/>
              </a:solidFill>
              <a:latin typeface="Open Sans"/>
              <a:ea typeface="Open Sans"/>
              <a:cs typeface="Open Sans"/>
              <a:sym typeface="Open Sans"/>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Mammogram</a:t>
            </a:r>
            <a:endParaRPr>
              <a:solidFill>
                <a:srgbClr val="FFFFFF"/>
              </a:solidFill>
            </a:endParaRPr>
          </a:p>
        </p:txBody>
      </p:sp>
      <p:sp>
        <p:nvSpPr>
          <p:cNvPr id="171" name="Google Shape;171;p28"/>
          <p:cNvSpPr txBox="1"/>
          <p:nvPr>
            <p:ph idx="1" type="body"/>
          </p:nvPr>
        </p:nvSpPr>
        <p:spPr>
          <a:xfrm>
            <a:off x="3689625" y="1536633"/>
            <a:ext cx="5142600" cy="4555200"/>
          </a:xfrm>
          <a:prstGeom prst="rect">
            <a:avLst/>
          </a:prstGeom>
        </p:spPr>
        <p:txBody>
          <a:bodyPr anchorCtr="0" anchor="t" bIns="91425" lIns="91425" spcFirstLastPara="1" rIns="91425" wrap="square" tIns="91425">
            <a:noAutofit/>
          </a:bodyPr>
          <a:lstStyle/>
          <a:p>
            <a:pPr indent="0" lvl="0" marL="0" rtl="0" algn="l">
              <a:lnSpc>
                <a:spcPct val="90000"/>
              </a:lnSpc>
              <a:spcBef>
                <a:spcPts val="544"/>
              </a:spcBef>
              <a:spcAft>
                <a:spcPts val="0"/>
              </a:spcAft>
              <a:buClr>
                <a:schemeClr val="dk1"/>
              </a:buClr>
              <a:buSzPts val="1100"/>
              <a:buFont typeface="Arial"/>
              <a:buNone/>
            </a:pPr>
            <a:r>
              <a:rPr lang="en-US">
                <a:solidFill>
                  <a:srgbClr val="FFFFFF"/>
                </a:solidFill>
              </a:rPr>
              <a:t>A mammogram is a low-dose X-ray that can find cancers before they can be felt.</a:t>
            </a:r>
            <a:endParaRPr>
              <a:solidFill>
                <a:srgbClr val="FFFFFF"/>
              </a:solidFill>
            </a:endParaRPr>
          </a:p>
          <a:p>
            <a:pPr indent="0" lvl="0" marL="0" rtl="0" algn="l">
              <a:lnSpc>
                <a:spcPct val="90000"/>
              </a:lnSpc>
              <a:spcBef>
                <a:spcPts val="544"/>
              </a:spcBef>
              <a:spcAft>
                <a:spcPts val="0"/>
              </a:spcAft>
              <a:buClr>
                <a:schemeClr val="dk1"/>
              </a:buClr>
              <a:buSzPts val="1100"/>
              <a:buFont typeface="Arial"/>
              <a:buNone/>
            </a:pPr>
            <a:r>
              <a:t/>
            </a:r>
            <a:endParaRPr>
              <a:solidFill>
                <a:srgbClr val="FFFFFF"/>
              </a:solidFill>
            </a:endParaRPr>
          </a:p>
          <a:p>
            <a:pPr indent="0" lvl="0" marL="0" rtl="0" algn="l">
              <a:lnSpc>
                <a:spcPct val="90000"/>
              </a:lnSpc>
              <a:spcBef>
                <a:spcPts val="544"/>
              </a:spcBef>
              <a:spcAft>
                <a:spcPts val="0"/>
              </a:spcAft>
              <a:buClr>
                <a:schemeClr val="dk1"/>
              </a:buClr>
              <a:buSzPts val="1100"/>
              <a:buFont typeface="Arial"/>
              <a:buNone/>
            </a:pPr>
            <a:r>
              <a:rPr lang="en-US">
                <a:solidFill>
                  <a:srgbClr val="FFFFFF"/>
                </a:solidFill>
              </a:rPr>
              <a:t>Q: When should you get a mammogram?</a:t>
            </a:r>
            <a:endParaRPr>
              <a:solidFill>
                <a:srgbClr val="FFFFFF"/>
              </a:solidFill>
            </a:endParaRPr>
          </a:p>
          <a:p>
            <a:pPr indent="0" lvl="0" marL="0" rtl="0" algn="l">
              <a:lnSpc>
                <a:spcPct val="90000"/>
              </a:lnSpc>
              <a:spcBef>
                <a:spcPts val="544"/>
              </a:spcBef>
              <a:spcAft>
                <a:spcPts val="0"/>
              </a:spcAft>
              <a:buClr>
                <a:schemeClr val="dk1"/>
              </a:buClr>
              <a:buSzPts val="1100"/>
              <a:buFont typeface="Arial"/>
              <a:buNone/>
            </a:pPr>
            <a:r>
              <a:rPr lang="en-US">
                <a:solidFill>
                  <a:srgbClr val="FFFFFF"/>
                </a:solidFill>
              </a:rPr>
              <a:t>A: Whenever you and your doctor decide!</a:t>
            </a:r>
            <a:endParaRPr>
              <a:solidFill>
                <a:srgbClr val="FFFFFF"/>
              </a:solidFill>
            </a:endParaRPr>
          </a:p>
          <a:p>
            <a:pPr indent="0" lvl="0" marL="0" rtl="0" algn="l">
              <a:spcBef>
                <a:spcPts val="0"/>
              </a:spcBef>
              <a:spcAft>
                <a:spcPts val="1600"/>
              </a:spcAft>
              <a:buNone/>
            </a:pPr>
            <a:r>
              <a:t/>
            </a:r>
            <a:endParaRPr/>
          </a:p>
        </p:txBody>
      </p:sp>
      <p:pic>
        <p:nvPicPr>
          <p:cNvPr descr="mammogram" id="172" name="Google Shape;172;p28"/>
          <p:cNvPicPr preferRelativeResize="0"/>
          <p:nvPr/>
        </p:nvPicPr>
        <p:blipFill rotWithShape="1">
          <a:blip r:embed="rId3">
            <a:alphaModFix/>
          </a:blip>
          <a:srcRect b="0" l="0" r="0" t="0"/>
          <a:stretch/>
        </p:blipFill>
        <p:spPr>
          <a:xfrm>
            <a:off x="649425" y="1866967"/>
            <a:ext cx="2826600" cy="4064400"/>
          </a:xfrm>
          <a:prstGeom prst="rect">
            <a:avLst/>
          </a:prstGeom>
          <a:solidFill>
            <a:srgbClr val="ECECEC"/>
          </a:solidFill>
          <a:ln cap="rnd" cmpd="sng" w="190500">
            <a:solidFill>
              <a:srgbClr val="FFFFFF"/>
            </a:solidFill>
            <a:prstDash val="solid"/>
            <a:miter lim="8000"/>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Benefits of Early Detection</a:t>
            </a:r>
            <a:endParaRPr>
              <a:solidFill>
                <a:srgbClr val="FFFFFF"/>
              </a:solidFill>
            </a:endParaRPr>
          </a:p>
        </p:txBody>
      </p:sp>
      <p:sp>
        <p:nvSpPr>
          <p:cNvPr id="178" name="Google Shape;178;p29"/>
          <p:cNvSpPr txBox="1"/>
          <p:nvPr>
            <p:ph idx="1" type="body"/>
          </p:nvPr>
        </p:nvSpPr>
        <p:spPr>
          <a:xfrm>
            <a:off x="311700" y="2048844"/>
            <a:ext cx="8520600" cy="60735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FFFFFF"/>
              </a:buClr>
              <a:buSzPts val="1800"/>
              <a:buChar char="●"/>
            </a:pPr>
            <a:r>
              <a:rPr lang="en-US">
                <a:solidFill>
                  <a:srgbClr val="FFFFFF"/>
                </a:solidFill>
              </a:rPr>
              <a:t>May have more treatment options</a:t>
            </a:r>
            <a:endParaRPr>
              <a:solidFill>
                <a:srgbClr val="FFFFFF"/>
              </a:solidFill>
            </a:endParaRPr>
          </a:p>
          <a:p>
            <a:pPr indent="-342900" lvl="0" marL="457200" rtl="0" algn="l">
              <a:lnSpc>
                <a:spcPct val="100000"/>
              </a:lnSpc>
              <a:spcBef>
                <a:spcPts val="640"/>
              </a:spcBef>
              <a:spcAft>
                <a:spcPts val="0"/>
              </a:spcAft>
              <a:buClr>
                <a:srgbClr val="FFFFFF"/>
              </a:buClr>
              <a:buSzPts val="1800"/>
              <a:buChar char="●"/>
            </a:pPr>
            <a:r>
              <a:rPr lang="en-US">
                <a:solidFill>
                  <a:srgbClr val="FFFFFF"/>
                </a:solidFill>
              </a:rPr>
              <a:t>Improved survival rate </a:t>
            </a:r>
            <a:endParaRPr>
              <a:solidFill>
                <a:srgbClr val="FFFFFF"/>
              </a:solidFill>
            </a:endParaRPr>
          </a:p>
          <a:p>
            <a:pPr indent="-342900" lvl="0" marL="457200" rtl="0" algn="l">
              <a:lnSpc>
                <a:spcPct val="100000"/>
              </a:lnSpc>
              <a:spcBef>
                <a:spcPts val="640"/>
              </a:spcBef>
              <a:spcAft>
                <a:spcPts val="0"/>
              </a:spcAft>
              <a:buClr>
                <a:srgbClr val="FFFFFF"/>
              </a:buClr>
              <a:buSzPts val="1800"/>
              <a:buChar char="●"/>
            </a:pPr>
            <a:r>
              <a:rPr lang="en-US">
                <a:solidFill>
                  <a:srgbClr val="FFFFFF"/>
                </a:solidFill>
              </a:rPr>
              <a:t>5 year survival rate </a:t>
            </a:r>
            <a:endParaRPr>
              <a:solidFill>
                <a:srgbClr val="FFFFFF"/>
              </a:solidFill>
            </a:endParaRPr>
          </a:p>
          <a:p>
            <a:pPr indent="-342900" lvl="1" marL="914400" rtl="0" algn="l">
              <a:lnSpc>
                <a:spcPct val="100000"/>
              </a:lnSpc>
              <a:spcBef>
                <a:spcPts val="560"/>
              </a:spcBef>
              <a:spcAft>
                <a:spcPts val="0"/>
              </a:spcAft>
              <a:buClr>
                <a:srgbClr val="FFFFFF"/>
              </a:buClr>
              <a:buSzPts val="1800"/>
              <a:buChar char="○"/>
            </a:pPr>
            <a:r>
              <a:rPr lang="en-US" sz="1800">
                <a:solidFill>
                  <a:srgbClr val="FFFFFF"/>
                </a:solidFill>
              </a:rPr>
              <a:t>98% if it has not spread </a:t>
            </a:r>
            <a:endParaRPr sz="1800">
              <a:solidFill>
                <a:srgbClr val="FFFFFF"/>
              </a:solidFill>
            </a:endParaRPr>
          </a:p>
          <a:p>
            <a:pPr indent="-342900" lvl="1" marL="914400" rtl="0" algn="l">
              <a:lnSpc>
                <a:spcPct val="100000"/>
              </a:lnSpc>
              <a:spcBef>
                <a:spcPts val="560"/>
              </a:spcBef>
              <a:spcAft>
                <a:spcPts val="0"/>
              </a:spcAft>
              <a:buClr>
                <a:srgbClr val="FFFFFF"/>
              </a:buClr>
              <a:buSzPts val="1800"/>
              <a:buChar char="○"/>
            </a:pPr>
            <a:r>
              <a:rPr lang="en-US" sz="1800">
                <a:solidFill>
                  <a:srgbClr val="FFFFFF"/>
                </a:solidFill>
              </a:rPr>
              <a:t>23% if it has spread to other parts of body</a:t>
            </a:r>
            <a:endParaRPr sz="1800">
              <a:solidFill>
                <a:srgbClr val="FFFFFF"/>
              </a:solidFill>
            </a:endParaRPr>
          </a:p>
          <a:p>
            <a:pPr indent="0" lvl="0" marL="457200" rtl="0" algn="l">
              <a:spcBef>
                <a:spcPts val="0"/>
              </a:spcBef>
              <a:spcAft>
                <a:spcPts val="1600"/>
              </a:spcAft>
              <a:buNone/>
            </a:pPr>
            <a:r>
              <a:t/>
            </a:r>
            <a:endParaRPr sz="2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What am I Looking For?</a:t>
            </a:r>
            <a:endParaRPr>
              <a:solidFill>
                <a:srgbClr val="FFFFFF"/>
              </a:solidFill>
            </a:endParaRPr>
          </a:p>
        </p:txBody>
      </p:sp>
      <p:pic>
        <p:nvPicPr>
          <p:cNvPr id="184" name="Google Shape;184;p30"/>
          <p:cNvPicPr preferRelativeResize="0"/>
          <p:nvPr/>
        </p:nvPicPr>
        <p:blipFill>
          <a:blip r:embed="rId3">
            <a:alphaModFix/>
          </a:blip>
          <a:stretch>
            <a:fillRect/>
          </a:stretch>
        </p:blipFill>
        <p:spPr>
          <a:xfrm>
            <a:off x="2021935" y="1567467"/>
            <a:ext cx="5100125" cy="3767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1"/>
          <p:cNvPicPr preferRelativeResize="0"/>
          <p:nvPr/>
        </p:nvPicPr>
        <p:blipFill>
          <a:blip r:embed="rId3">
            <a:alphaModFix/>
          </a:blip>
          <a:stretch>
            <a:fillRect/>
          </a:stretch>
        </p:blipFill>
        <p:spPr>
          <a:xfrm flipH="1">
            <a:off x="0" y="-477733"/>
            <a:ext cx="9144000" cy="5143500"/>
          </a:xfrm>
          <a:prstGeom prst="rect">
            <a:avLst/>
          </a:prstGeom>
          <a:noFill/>
          <a:ln>
            <a:noFill/>
          </a:ln>
        </p:spPr>
      </p:pic>
      <p:pic>
        <p:nvPicPr>
          <p:cNvPr id="190" name="Google Shape;190;p31"/>
          <p:cNvPicPr preferRelativeResize="0"/>
          <p:nvPr/>
        </p:nvPicPr>
        <p:blipFill>
          <a:blip r:embed="rId3">
            <a:alphaModFix/>
          </a:blip>
          <a:stretch>
            <a:fillRect/>
          </a:stretch>
        </p:blipFill>
        <p:spPr>
          <a:xfrm>
            <a:off x="0" y="-477733"/>
            <a:ext cx="9144000" cy="5143500"/>
          </a:xfrm>
          <a:prstGeom prst="rect">
            <a:avLst/>
          </a:prstGeom>
          <a:noFill/>
          <a:ln>
            <a:noFill/>
          </a:ln>
        </p:spPr>
      </p:pic>
      <p:sp>
        <p:nvSpPr>
          <p:cNvPr id="191" name="Google Shape;191;p31"/>
          <p:cNvSpPr txBox="1"/>
          <p:nvPr>
            <p:ph type="title"/>
          </p:nvPr>
        </p:nvSpPr>
        <p:spPr>
          <a:xfrm>
            <a:off x="311700" y="2357533"/>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lt1"/>
                </a:solidFill>
              </a:rPr>
              <a:t>Pop Quiz!:</a:t>
            </a:r>
            <a:endParaRPr>
              <a:solidFill>
                <a:srgbClr val="FFFFFF"/>
              </a:solidFill>
              <a:latin typeface="Oswald"/>
              <a:ea typeface="Oswald"/>
              <a:cs typeface="Oswald"/>
              <a:sym typeface="Oswald"/>
            </a:endParaRPr>
          </a:p>
        </p:txBody>
      </p:sp>
      <p:sp>
        <p:nvSpPr>
          <p:cNvPr id="192" name="Google Shape;192;p31"/>
          <p:cNvSpPr txBox="1"/>
          <p:nvPr>
            <p:ph idx="1" type="body"/>
          </p:nvPr>
        </p:nvSpPr>
        <p:spPr>
          <a:xfrm>
            <a:off x="97500" y="3853633"/>
            <a:ext cx="8949000" cy="2238000"/>
          </a:xfrm>
          <a:prstGeom prst="rect">
            <a:avLst/>
          </a:prstGeom>
        </p:spPr>
        <p:txBody>
          <a:bodyPr anchorCtr="0" anchor="t" bIns="91425" lIns="91425" spcFirstLastPara="1" rIns="91425" wrap="square" tIns="91425">
            <a:noAutofit/>
          </a:bodyPr>
          <a:lstStyle/>
          <a:p>
            <a:pPr indent="-139700" lvl="0" marL="342900" rtl="0" algn="ctr">
              <a:lnSpc>
                <a:spcPct val="100000"/>
              </a:lnSpc>
              <a:spcBef>
                <a:spcPts val="640"/>
              </a:spcBef>
              <a:spcAft>
                <a:spcPts val="0"/>
              </a:spcAft>
              <a:buClr>
                <a:schemeClr val="dk1"/>
              </a:buClr>
              <a:buSzPts val="1100"/>
              <a:buFont typeface="Arial"/>
              <a:buNone/>
            </a:pPr>
            <a:r>
              <a:rPr lang="en-US">
                <a:solidFill>
                  <a:srgbClr val="FFFFFF"/>
                </a:solidFill>
              </a:rPr>
              <a:t>You don’t have to worry about breast cancer if there isn’t any on </a:t>
            </a:r>
            <a:endParaRPr>
              <a:solidFill>
                <a:srgbClr val="FFFFFF"/>
              </a:solidFill>
            </a:endParaRPr>
          </a:p>
          <a:p>
            <a:pPr indent="-139700" lvl="0" marL="342900" rtl="0" algn="ctr">
              <a:lnSpc>
                <a:spcPct val="100000"/>
              </a:lnSpc>
              <a:spcBef>
                <a:spcPts val="640"/>
              </a:spcBef>
              <a:spcAft>
                <a:spcPts val="0"/>
              </a:spcAft>
              <a:buClr>
                <a:schemeClr val="dk1"/>
              </a:buClr>
              <a:buSzPts val="1100"/>
              <a:buFont typeface="Arial"/>
              <a:buNone/>
            </a:pPr>
            <a:r>
              <a:rPr lang="en-US">
                <a:solidFill>
                  <a:srgbClr val="FFFFFF"/>
                </a:solidFill>
              </a:rPr>
              <a:t>your mom’s side.</a:t>
            </a:r>
            <a:endParaRPr>
              <a:solidFill>
                <a:srgbClr val="FFFFFF"/>
              </a:solidFill>
            </a:endParaRPr>
          </a:p>
          <a:p>
            <a:pPr indent="-139700" lvl="0" marL="342900" rtl="0" algn="ctr">
              <a:lnSpc>
                <a:spcPct val="100000"/>
              </a:lnSpc>
              <a:spcBef>
                <a:spcPts val="640"/>
              </a:spcBef>
              <a:spcAft>
                <a:spcPts val="0"/>
              </a:spcAft>
              <a:buClr>
                <a:schemeClr val="dk1"/>
              </a:buClr>
              <a:buSzPts val="1100"/>
              <a:buFont typeface="Arial"/>
              <a:buNone/>
            </a:pPr>
            <a:r>
              <a:t/>
            </a:r>
            <a:endParaRPr>
              <a:solidFill>
                <a:srgbClr val="FFFFFF"/>
              </a:solidFill>
            </a:endParaRPr>
          </a:p>
          <a:p>
            <a:pPr indent="0" lvl="0" marL="0" rtl="0" algn="ctr">
              <a:spcBef>
                <a:spcPts val="0"/>
              </a:spcBef>
              <a:spcAft>
                <a:spcPts val="0"/>
              </a:spcAft>
              <a:buClr>
                <a:schemeClr val="dk1"/>
              </a:buClr>
              <a:buSzPts val="1100"/>
              <a:buFont typeface="Arial"/>
              <a:buNone/>
            </a:pPr>
            <a:r>
              <a:rPr b="1" lang="en-US" sz="2500">
                <a:solidFill>
                  <a:schemeClr val="lt1"/>
                </a:solidFill>
              </a:rPr>
              <a:t>    True or False</a:t>
            </a:r>
            <a:r>
              <a:rPr b="1" lang="en-US" sz="2500"/>
              <a:t>?</a:t>
            </a:r>
            <a:endParaRPr b="1" sz="2500"/>
          </a:p>
          <a:p>
            <a:pPr indent="0" lvl="0" marL="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32"/>
          <p:cNvPicPr preferRelativeResize="0"/>
          <p:nvPr/>
        </p:nvPicPr>
        <p:blipFill>
          <a:blip r:embed="rId3">
            <a:alphaModFix/>
          </a:blip>
          <a:stretch>
            <a:fillRect/>
          </a:stretch>
        </p:blipFill>
        <p:spPr>
          <a:xfrm flipH="1">
            <a:off x="0" y="-477733"/>
            <a:ext cx="9144000" cy="5143500"/>
          </a:xfrm>
          <a:prstGeom prst="rect">
            <a:avLst/>
          </a:prstGeom>
          <a:noFill/>
          <a:ln>
            <a:noFill/>
          </a:ln>
        </p:spPr>
      </p:pic>
      <p:pic>
        <p:nvPicPr>
          <p:cNvPr id="198" name="Google Shape;198;p32"/>
          <p:cNvPicPr preferRelativeResize="0"/>
          <p:nvPr/>
        </p:nvPicPr>
        <p:blipFill>
          <a:blip r:embed="rId3">
            <a:alphaModFix/>
          </a:blip>
          <a:stretch>
            <a:fillRect/>
          </a:stretch>
        </p:blipFill>
        <p:spPr>
          <a:xfrm>
            <a:off x="0" y="-477733"/>
            <a:ext cx="9144000" cy="5143500"/>
          </a:xfrm>
          <a:prstGeom prst="rect">
            <a:avLst/>
          </a:prstGeom>
          <a:noFill/>
          <a:ln>
            <a:noFill/>
          </a:ln>
        </p:spPr>
      </p:pic>
      <p:sp>
        <p:nvSpPr>
          <p:cNvPr id="199" name="Google Shape;199;p32"/>
          <p:cNvSpPr txBox="1"/>
          <p:nvPr>
            <p:ph type="title"/>
          </p:nvPr>
        </p:nvSpPr>
        <p:spPr>
          <a:xfrm>
            <a:off x="311700" y="2357533"/>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lt1"/>
                </a:solidFill>
              </a:rPr>
              <a:t>Pop Quiz!:</a:t>
            </a:r>
            <a:endParaRPr>
              <a:solidFill>
                <a:srgbClr val="FFFFFF"/>
              </a:solidFill>
              <a:latin typeface="Oswald"/>
              <a:ea typeface="Oswald"/>
              <a:cs typeface="Oswald"/>
              <a:sym typeface="Oswald"/>
            </a:endParaRPr>
          </a:p>
        </p:txBody>
      </p:sp>
      <p:sp>
        <p:nvSpPr>
          <p:cNvPr id="200" name="Google Shape;200;p32"/>
          <p:cNvSpPr txBox="1"/>
          <p:nvPr>
            <p:ph idx="1" type="body"/>
          </p:nvPr>
        </p:nvSpPr>
        <p:spPr>
          <a:xfrm>
            <a:off x="311700" y="3853633"/>
            <a:ext cx="8520600" cy="223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500">
                <a:solidFill>
                  <a:schemeClr val="lt1"/>
                </a:solidFill>
              </a:rPr>
              <a:t>FALSE.</a:t>
            </a:r>
            <a:endParaRPr b="1" sz="2500"/>
          </a:p>
          <a:p>
            <a:pPr indent="-342900" lvl="0" marL="457200" rtl="0" algn="l">
              <a:lnSpc>
                <a:spcPct val="100000"/>
              </a:lnSpc>
              <a:spcBef>
                <a:spcPts val="1600"/>
              </a:spcBef>
              <a:spcAft>
                <a:spcPts val="0"/>
              </a:spcAft>
              <a:buClr>
                <a:srgbClr val="FFFFFF"/>
              </a:buClr>
              <a:buSzPts val="1800"/>
              <a:buFont typeface="Open Sans"/>
              <a:buAutoNum type="arabicPeriod"/>
            </a:pPr>
            <a:r>
              <a:rPr lang="en-US">
                <a:solidFill>
                  <a:srgbClr val="FFFFFF"/>
                </a:solidFill>
              </a:rPr>
              <a:t>Father’s family history matters as much as mother’s.</a:t>
            </a:r>
            <a:endParaRPr>
              <a:solidFill>
                <a:srgbClr val="FFFFFF"/>
              </a:solidFill>
            </a:endParaRPr>
          </a:p>
          <a:p>
            <a:pPr indent="0" lvl="0" marL="457200" rtl="0" algn="l">
              <a:lnSpc>
                <a:spcPct val="100000"/>
              </a:lnSpc>
              <a:spcBef>
                <a:spcPts val="640"/>
              </a:spcBef>
              <a:spcAft>
                <a:spcPts val="0"/>
              </a:spcAft>
              <a:buNone/>
            </a:pPr>
            <a:r>
              <a:t/>
            </a:r>
            <a:endParaRPr>
              <a:solidFill>
                <a:srgbClr val="FFFFFF"/>
              </a:solidFill>
            </a:endParaRPr>
          </a:p>
          <a:p>
            <a:pPr indent="-342900" lvl="0" marL="457200" rtl="0" algn="l">
              <a:lnSpc>
                <a:spcPct val="100000"/>
              </a:lnSpc>
              <a:spcBef>
                <a:spcPts val="640"/>
              </a:spcBef>
              <a:spcAft>
                <a:spcPts val="0"/>
              </a:spcAft>
              <a:buClr>
                <a:srgbClr val="FFFFFF"/>
              </a:buClr>
              <a:buSzPts val="1800"/>
              <a:buFont typeface="Open Sans"/>
              <a:buAutoNum type="arabicPeriod"/>
            </a:pPr>
            <a:r>
              <a:rPr lang="en-US">
                <a:solidFill>
                  <a:srgbClr val="FFFFFF"/>
                </a:solidFill>
              </a:rPr>
              <a:t>85% of people diagnosed with breast cancer don’t have a family history.</a:t>
            </a:r>
            <a:endParaRPr>
              <a:solidFill>
                <a:srgbClr val="FFFFFF"/>
              </a:solidFill>
            </a:endParaRPr>
          </a:p>
          <a:p>
            <a:pPr indent="0" lvl="0" marL="0" rtl="0" algn="ctr">
              <a:spcBef>
                <a:spcPts val="0"/>
              </a:spcBef>
              <a:spcAft>
                <a:spcPts val="0"/>
              </a:spcAft>
              <a:buClr>
                <a:schemeClr val="dk1"/>
              </a:buClr>
              <a:buSzPts val="1100"/>
              <a:buFont typeface="Arial"/>
              <a:buNone/>
            </a:pPr>
            <a:r>
              <a:t/>
            </a:r>
            <a:endParaRPr b="1" sz="2500"/>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37A9"/>
              </a:buClr>
              <a:buFont typeface="Questrial"/>
              <a:buNone/>
            </a:pPr>
            <a:r>
              <a:rPr i="0" lang="en-US" sz="3959" u="none" cap="none" strike="noStrike">
                <a:solidFill>
                  <a:srgbClr val="ECECEC"/>
                </a:solidFill>
                <a:latin typeface="Oswald"/>
                <a:ea typeface="Oswald"/>
                <a:cs typeface="Oswald"/>
                <a:sym typeface="Oswald"/>
              </a:rPr>
              <a:t>What are the Risk Factors</a:t>
            </a:r>
            <a:br>
              <a:rPr i="0" lang="en-US" sz="3959" u="none" cap="none" strike="noStrike">
                <a:solidFill>
                  <a:srgbClr val="ECECEC"/>
                </a:solidFill>
                <a:latin typeface="Oswald"/>
                <a:ea typeface="Oswald"/>
                <a:cs typeface="Oswald"/>
                <a:sym typeface="Oswald"/>
              </a:rPr>
            </a:br>
            <a:r>
              <a:rPr i="0" lang="en-US" sz="3959" u="none" cap="none" strike="noStrike">
                <a:solidFill>
                  <a:srgbClr val="ECECEC"/>
                </a:solidFill>
                <a:latin typeface="Oswald"/>
                <a:ea typeface="Oswald"/>
                <a:cs typeface="Oswald"/>
                <a:sym typeface="Oswald"/>
              </a:rPr>
              <a:t>for breast cancer?</a:t>
            </a:r>
            <a:endParaRPr i="0" sz="3959" u="none" cap="none" strike="noStrike">
              <a:solidFill>
                <a:srgbClr val="ECECEC"/>
              </a:solidFill>
              <a:latin typeface="Oswald"/>
              <a:ea typeface="Oswald"/>
              <a:cs typeface="Oswald"/>
              <a:sym typeface="Oswald"/>
            </a:endParaRPr>
          </a:p>
        </p:txBody>
      </p:sp>
      <p:sp>
        <p:nvSpPr>
          <p:cNvPr id="207" name="Google Shape;207;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1600"/>
              </a:spcAft>
              <a:buClr>
                <a:schemeClr val="dk1"/>
              </a:buClr>
              <a:buFont typeface="Arial"/>
              <a:buNone/>
            </a:pPr>
            <a:r>
              <a:rPr b="1" i="0" lang="en-US" sz="1800" u="none" cap="none" strike="noStrike">
                <a:solidFill>
                  <a:srgbClr val="ECECEC"/>
                </a:solidFill>
                <a:latin typeface="Open Sans"/>
                <a:ea typeface="Open Sans"/>
                <a:cs typeface="Open Sans"/>
                <a:sym typeface="Open Sans"/>
              </a:rPr>
              <a:t>#1 Risk Factor – Being born </a:t>
            </a:r>
            <a:r>
              <a:rPr b="1" lang="en-US" sz="1800">
                <a:solidFill>
                  <a:srgbClr val="ECECEC"/>
                </a:solidFill>
                <a:latin typeface="Open Sans"/>
                <a:ea typeface="Open Sans"/>
                <a:cs typeface="Open Sans"/>
                <a:sym typeface="Open Sans"/>
              </a:rPr>
              <a:t>biologically female</a:t>
            </a:r>
            <a:r>
              <a:rPr b="1" i="0" lang="en-US" sz="1800" u="none" cap="none" strike="noStrike">
                <a:solidFill>
                  <a:srgbClr val="ECECEC"/>
                </a:solidFill>
                <a:latin typeface="Open Sans"/>
                <a:ea typeface="Open Sans"/>
                <a:cs typeface="Open Sans"/>
                <a:sym typeface="Open Sans"/>
              </a:rPr>
              <a:t>!</a:t>
            </a:r>
            <a:endParaRPr b="1" i="0" sz="1800" u="none" cap="none" strike="noStrike">
              <a:solidFill>
                <a:srgbClr val="ECECEC"/>
              </a:solidFill>
              <a:latin typeface="Open Sans"/>
              <a:ea typeface="Open Sans"/>
              <a:cs typeface="Open Sans"/>
              <a:sym typeface="Open Sans"/>
            </a:endParaRPr>
          </a:p>
        </p:txBody>
      </p:sp>
      <p:pic>
        <p:nvPicPr>
          <p:cNvPr descr="nose up.jpg" id="208" name="Google Shape;208;p33"/>
          <p:cNvPicPr preferRelativeResize="0"/>
          <p:nvPr/>
        </p:nvPicPr>
        <p:blipFill rotWithShape="1">
          <a:blip r:embed="rId3">
            <a:alphaModFix/>
          </a:blip>
          <a:srcRect b="0" l="0" r="0" t="0"/>
          <a:stretch/>
        </p:blipFill>
        <p:spPr>
          <a:xfrm>
            <a:off x="3244350" y="2298975"/>
            <a:ext cx="2655300" cy="3128400"/>
          </a:xfrm>
          <a:prstGeom prst="rect">
            <a:avLst/>
          </a:prstGeom>
          <a:solidFill>
            <a:srgbClr val="ECECEC"/>
          </a:solid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idx="1" type="body"/>
          </p:nvPr>
        </p:nvSpPr>
        <p:spPr>
          <a:xfrm>
            <a:off x="6003400" y="1264700"/>
            <a:ext cx="2781300" cy="421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600">
                <a:latin typeface="Oswald"/>
                <a:ea typeface="Oswald"/>
                <a:cs typeface="Oswald"/>
                <a:sym typeface="Oswald"/>
              </a:rPr>
              <a:t>Overview:</a:t>
            </a:r>
            <a:endParaRPr sz="2600">
              <a:latin typeface="Oswald"/>
              <a:ea typeface="Oswald"/>
              <a:cs typeface="Oswald"/>
              <a:sym typeface="Oswald"/>
            </a:endParaRPr>
          </a:p>
          <a:p>
            <a:pPr indent="0" lvl="0" marL="0" rtl="0" algn="l">
              <a:spcBef>
                <a:spcPts val="1600"/>
              </a:spcBef>
              <a:spcAft>
                <a:spcPts val="0"/>
              </a:spcAft>
              <a:buClr>
                <a:schemeClr val="dk1"/>
              </a:buClr>
              <a:buSzPts val="1100"/>
              <a:buFont typeface="Arial"/>
              <a:buNone/>
            </a:pPr>
            <a:r>
              <a:rPr lang="en-US"/>
              <a:t>About</a:t>
            </a:r>
            <a:r>
              <a:rPr lang="en-US">
                <a:latin typeface="Open Sans"/>
                <a:ea typeface="Open Sans"/>
                <a:cs typeface="Open Sans"/>
                <a:sym typeface="Open Sans"/>
              </a:rPr>
              <a:t> VBCF</a:t>
            </a:r>
            <a:endParaRPr>
              <a:latin typeface="Open Sans"/>
              <a:ea typeface="Open Sans"/>
              <a:cs typeface="Open Sans"/>
              <a:sym typeface="Open Sans"/>
            </a:endParaRPr>
          </a:p>
          <a:p>
            <a:pPr indent="0" lvl="0" marL="0" rtl="0" algn="l">
              <a:spcBef>
                <a:spcPts val="1600"/>
              </a:spcBef>
              <a:spcAft>
                <a:spcPts val="0"/>
              </a:spcAft>
              <a:buClr>
                <a:schemeClr val="dk1"/>
              </a:buClr>
              <a:buSzPts val="1100"/>
              <a:buFont typeface="Arial"/>
              <a:buNone/>
            </a:pPr>
            <a:r>
              <a:rPr lang="en-US"/>
              <a:t>Education</a:t>
            </a:r>
            <a:endParaRPr/>
          </a:p>
          <a:p>
            <a:pPr indent="0" lvl="0" marL="0" rtl="0" algn="l">
              <a:spcBef>
                <a:spcPts val="1600"/>
              </a:spcBef>
              <a:spcAft>
                <a:spcPts val="0"/>
              </a:spcAft>
              <a:buClr>
                <a:schemeClr val="dk1"/>
              </a:buClr>
              <a:buSzPts val="1100"/>
              <a:buFont typeface="Arial"/>
              <a:buNone/>
            </a:pPr>
            <a:r>
              <a:rPr lang="en-US"/>
              <a:t>Access</a:t>
            </a:r>
            <a:endParaRPr/>
          </a:p>
          <a:p>
            <a:pPr indent="0" lvl="0" marL="0" rtl="0" algn="l">
              <a:spcBef>
                <a:spcPts val="1600"/>
              </a:spcBef>
              <a:spcAft>
                <a:spcPts val="0"/>
              </a:spcAft>
              <a:buClr>
                <a:schemeClr val="dk1"/>
              </a:buClr>
              <a:buSzPts val="1100"/>
              <a:buFont typeface="Arial"/>
              <a:buNone/>
            </a:pPr>
            <a:r>
              <a:rPr lang="en-US"/>
              <a:t>Advocacy + Community Action</a:t>
            </a:r>
            <a:endParaRPr/>
          </a:p>
          <a:p>
            <a:pPr indent="0" lvl="0" marL="0" rtl="0" algn="l">
              <a:spcBef>
                <a:spcPts val="1600"/>
              </a:spcBef>
              <a:spcAft>
                <a:spcPts val="0"/>
              </a:spcAft>
              <a:buClr>
                <a:schemeClr val="dk1"/>
              </a:buClr>
              <a:buSzPts val="1100"/>
              <a:buFont typeface="Arial"/>
              <a:buNone/>
            </a:pPr>
            <a:r>
              <a:t/>
            </a:r>
            <a:endParaRPr>
              <a:latin typeface="Open Sans"/>
              <a:ea typeface="Open Sans"/>
              <a:cs typeface="Open Sans"/>
              <a:sym typeface="Open Sans"/>
            </a:endParaRPr>
          </a:p>
          <a:p>
            <a:pPr indent="0" lvl="0" marL="0" rtl="0" algn="l">
              <a:spcBef>
                <a:spcPts val="1600"/>
              </a:spcBef>
              <a:spcAft>
                <a:spcPts val="1600"/>
              </a:spcAft>
              <a:buNone/>
            </a:pPr>
            <a:r>
              <a:t/>
            </a:r>
            <a:endParaRPr/>
          </a:p>
        </p:txBody>
      </p:sp>
      <p:sp>
        <p:nvSpPr>
          <p:cNvPr id="82" name="Google Shape;82;p16"/>
          <p:cNvSpPr/>
          <p:nvPr/>
        </p:nvSpPr>
        <p:spPr>
          <a:xfrm>
            <a:off x="429975" y="974633"/>
            <a:ext cx="3033600" cy="5117100"/>
          </a:xfrm>
          <a:prstGeom prst="rect">
            <a:avLst/>
          </a:prstGeom>
          <a:solidFill>
            <a:srgbClr val="EC008C"/>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 name="Google Shape;83;p16"/>
          <p:cNvPicPr preferRelativeResize="0"/>
          <p:nvPr/>
        </p:nvPicPr>
        <p:blipFill>
          <a:blip r:embed="rId3">
            <a:alphaModFix/>
          </a:blip>
          <a:stretch>
            <a:fillRect/>
          </a:stretch>
        </p:blipFill>
        <p:spPr>
          <a:xfrm>
            <a:off x="675475" y="1264700"/>
            <a:ext cx="5071677" cy="3375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grpSp>
        <p:nvGrpSpPr>
          <p:cNvPr id="214" name="Google Shape;214;p34"/>
          <p:cNvGrpSpPr/>
          <p:nvPr/>
        </p:nvGrpSpPr>
        <p:grpSpPr>
          <a:xfrm>
            <a:off x="1295400" y="2636837"/>
            <a:ext cx="6324600" cy="4181564"/>
            <a:chOff x="1524000" y="1066800"/>
            <a:chExt cx="6324600" cy="4181564"/>
          </a:xfrm>
        </p:grpSpPr>
        <p:sp>
          <p:nvSpPr>
            <p:cNvPr id="215" name="Google Shape;215;p34"/>
            <p:cNvSpPr txBox="1"/>
            <p:nvPr/>
          </p:nvSpPr>
          <p:spPr>
            <a:xfrm>
              <a:off x="4419600" y="1447800"/>
              <a:ext cx="685800" cy="228600"/>
            </a:xfrm>
            <a:prstGeom prst="rect">
              <a:avLst/>
            </a:prstGeom>
            <a:solidFill>
              <a:srgbClr val="CCECFF"/>
            </a:solidFill>
            <a:ln cap="rnd" cmpd="sng" w="9525">
              <a:solidFill>
                <a:srgbClr val="000000"/>
              </a:solidFill>
              <a:prstDash val="dot"/>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100" u="none" cap="none" strike="noStrike">
                  <a:solidFill>
                    <a:schemeClr val="dk1"/>
                  </a:solidFill>
                  <a:latin typeface="Questrial"/>
                  <a:ea typeface="Questrial"/>
                  <a:cs typeface="Questrial"/>
                  <a:sym typeface="Questrial"/>
                </a:rPr>
                <a:t> 1 in 26</a:t>
              </a:r>
              <a:endParaRPr b="0" i="0" sz="1100" u="none" cap="none" strike="noStrike">
                <a:solidFill>
                  <a:schemeClr val="dk1"/>
                </a:solidFill>
                <a:latin typeface="Questrial"/>
                <a:ea typeface="Questrial"/>
                <a:cs typeface="Questrial"/>
                <a:sym typeface="Questrial"/>
              </a:endParaRPr>
            </a:p>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216" name="Google Shape;216;p34"/>
            <p:cNvGrpSpPr/>
            <p:nvPr/>
          </p:nvGrpSpPr>
          <p:grpSpPr>
            <a:xfrm>
              <a:off x="1524000" y="1066800"/>
              <a:ext cx="6324600" cy="4181564"/>
              <a:chOff x="1524000" y="1066800"/>
              <a:chExt cx="6324600" cy="4181564"/>
            </a:xfrm>
          </p:grpSpPr>
          <p:sp>
            <p:nvSpPr>
              <p:cNvPr id="217" name="Google Shape;217;p34"/>
              <p:cNvSpPr/>
              <p:nvPr/>
            </p:nvSpPr>
            <p:spPr>
              <a:xfrm>
                <a:off x="5791200" y="1447800"/>
                <a:ext cx="571500" cy="3048000"/>
              </a:xfrm>
              <a:prstGeom prst="rect">
                <a:avLst/>
              </a:prstGeom>
              <a:solidFill>
                <a:srgbClr val="FF5FA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218" name="Google Shape;218;p34"/>
              <p:cNvSpPr txBox="1"/>
              <p:nvPr/>
            </p:nvSpPr>
            <p:spPr>
              <a:xfrm>
                <a:off x="1981200" y="3581400"/>
                <a:ext cx="762000" cy="228600"/>
              </a:xfrm>
              <a:prstGeom prst="rect">
                <a:avLst/>
              </a:prstGeom>
              <a:solidFill>
                <a:srgbClr val="CCECFF"/>
              </a:solidFill>
              <a:ln cap="rnd" cmpd="sng" w="9525">
                <a:solidFill>
                  <a:srgbClr val="000000"/>
                </a:solidFill>
                <a:prstDash val="dot"/>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Times New Roman"/>
                    <a:ea typeface="Times New Roman"/>
                    <a:cs typeface="Times New Roman"/>
                    <a:sym typeface="Times New Roman"/>
                  </a:rPr>
                  <a:t> </a:t>
                </a:r>
                <a:r>
                  <a:rPr b="1" i="0" lang="en-US" sz="1100" u="none" cap="none" strike="noStrike">
                    <a:solidFill>
                      <a:schemeClr val="dk1"/>
                    </a:solidFill>
                    <a:latin typeface="Questrial"/>
                    <a:ea typeface="Questrial"/>
                    <a:cs typeface="Questrial"/>
                    <a:sym typeface="Questrial"/>
                  </a:rPr>
                  <a:t>1 in 209</a:t>
                </a:r>
                <a:endParaRPr b="0" i="0" sz="1100" u="none" cap="none" strike="noStrike">
                  <a:solidFill>
                    <a:schemeClr val="dk1"/>
                  </a:solidFill>
                  <a:latin typeface="Questrial"/>
                  <a:ea typeface="Questrial"/>
                  <a:cs typeface="Questrial"/>
                  <a:sym typeface="Questrial"/>
                </a:endParaRPr>
              </a:p>
              <a:p>
                <a:pPr indent="0" lvl="0" marL="0" marR="0" rtl="0" algn="l">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
            <p:nvSpPr>
              <p:cNvPr id="219" name="Google Shape;219;p34"/>
              <p:cNvSpPr/>
              <p:nvPr/>
            </p:nvSpPr>
            <p:spPr>
              <a:xfrm>
                <a:off x="2133600" y="4038600"/>
                <a:ext cx="457200" cy="457200"/>
              </a:xfrm>
              <a:prstGeom prst="rect">
                <a:avLst/>
              </a:prstGeom>
              <a:solidFill>
                <a:srgbClr val="FF5FA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nvGrpSpPr>
              <p:cNvPr id="220" name="Google Shape;220;p34"/>
              <p:cNvGrpSpPr/>
              <p:nvPr/>
            </p:nvGrpSpPr>
            <p:grpSpPr>
              <a:xfrm>
                <a:off x="1524000" y="1219200"/>
                <a:ext cx="5715000" cy="3333750"/>
                <a:chOff x="-3" y="-3"/>
                <a:chExt cx="3600" cy="2100"/>
              </a:xfrm>
            </p:grpSpPr>
            <p:grpSp>
              <p:nvGrpSpPr>
                <p:cNvPr id="221" name="Google Shape;221;p34"/>
                <p:cNvGrpSpPr/>
                <p:nvPr/>
              </p:nvGrpSpPr>
              <p:grpSpPr>
                <a:xfrm>
                  <a:off x="0" y="0"/>
                  <a:ext cx="3468" cy="2066"/>
                  <a:chOff x="0" y="0"/>
                  <a:chExt cx="3468" cy="2066"/>
                </a:xfrm>
              </p:grpSpPr>
              <p:grpSp>
                <p:nvGrpSpPr>
                  <p:cNvPr id="222" name="Google Shape;222;p34"/>
                  <p:cNvGrpSpPr/>
                  <p:nvPr/>
                </p:nvGrpSpPr>
                <p:grpSpPr>
                  <a:xfrm>
                    <a:off x="0" y="0"/>
                    <a:ext cx="3468" cy="433"/>
                    <a:chOff x="0" y="0"/>
                    <a:chExt cx="3468" cy="433"/>
                  </a:xfrm>
                </p:grpSpPr>
                <p:sp>
                  <p:nvSpPr>
                    <p:cNvPr id="223" name="Google Shape;223;p34"/>
                    <p:cNvSpPr/>
                    <p:nvPr/>
                  </p:nvSpPr>
                  <p:spPr>
                    <a:xfrm>
                      <a:off x="43" y="0"/>
                      <a:ext cx="3382" cy="4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224" name="Google Shape;224;p34"/>
                    <p:cNvSpPr/>
                    <p:nvPr/>
                  </p:nvSpPr>
                  <p:spPr>
                    <a:xfrm>
                      <a:off x="0" y="0"/>
                      <a:ext cx="3468" cy="433"/>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grpSp>
                <p:nvGrpSpPr>
                  <p:cNvPr id="225" name="Google Shape;225;p34"/>
                  <p:cNvGrpSpPr/>
                  <p:nvPr/>
                </p:nvGrpSpPr>
                <p:grpSpPr>
                  <a:xfrm>
                    <a:off x="0" y="433"/>
                    <a:ext cx="3468" cy="421"/>
                    <a:chOff x="0" y="433"/>
                    <a:chExt cx="3468" cy="421"/>
                  </a:xfrm>
                </p:grpSpPr>
                <p:sp>
                  <p:nvSpPr>
                    <p:cNvPr id="226" name="Google Shape;226;p34"/>
                    <p:cNvSpPr/>
                    <p:nvPr/>
                  </p:nvSpPr>
                  <p:spPr>
                    <a:xfrm>
                      <a:off x="43" y="433"/>
                      <a:ext cx="3382" cy="4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227" name="Google Shape;227;p34"/>
                    <p:cNvSpPr/>
                    <p:nvPr/>
                  </p:nvSpPr>
                  <p:spPr>
                    <a:xfrm>
                      <a:off x="0" y="433"/>
                      <a:ext cx="3468" cy="421"/>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grpSp>
                <p:nvGrpSpPr>
                  <p:cNvPr id="228" name="Google Shape;228;p34"/>
                  <p:cNvGrpSpPr/>
                  <p:nvPr/>
                </p:nvGrpSpPr>
                <p:grpSpPr>
                  <a:xfrm>
                    <a:off x="0" y="854"/>
                    <a:ext cx="3468" cy="360"/>
                    <a:chOff x="0" y="854"/>
                    <a:chExt cx="3468" cy="360"/>
                  </a:xfrm>
                </p:grpSpPr>
                <p:sp>
                  <p:nvSpPr>
                    <p:cNvPr id="229" name="Google Shape;229;p34"/>
                    <p:cNvSpPr/>
                    <p:nvPr/>
                  </p:nvSpPr>
                  <p:spPr>
                    <a:xfrm>
                      <a:off x="43" y="854"/>
                      <a:ext cx="3382" cy="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230" name="Google Shape;230;p34"/>
                    <p:cNvSpPr/>
                    <p:nvPr/>
                  </p:nvSpPr>
                  <p:spPr>
                    <a:xfrm>
                      <a:off x="0" y="854"/>
                      <a:ext cx="3468" cy="36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grpSp>
                <p:nvGrpSpPr>
                  <p:cNvPr id="231" name="Google Shape;231;p34"/>
                  <p:cNvGrpSpPr/>
                  <p:nvPr/>
                </p:nvGrpSpPr>
                <p:grpSpPr>
                  <a:xfrm>
                    <a:off x="0" y="1214"/>
                    <a:ext cx="3468" cy="424"/>
                    <a:chOff x="0" y="1214"/>
                    <a:chExt cx="3468" cy="424"/>
                  </a:xfrm>
                </p:grpSpPr>
                <p:sp>
                  <p:nvSpPr>
                    <p:cNvPr id="232" name="Google Shape;232;p34"/>
                    <p:cNvSpPr/>
                    <p:nvPr/>
                  </p:nvSpPr>
                  <p:spPr>
                    <a:xfrm>
                      <a:off x="43" y="1214"/>
                      <a:ext cx="3382" cy="4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233" name="Google Shape;233;p34"/>
                    <p:cNvSpPr/>
                    <p:nvPr/>
                  </p:nvSpPr>
                  <p:spPr>
                    <a:xfrm>
                      <a:off x="0" y="1214"/>
                      <a:ext cx="3468" cy="424"/>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grpSp>
                <p:nvGrpSpPr>
                  <p:cNvPr id="234" name="Google Shape;234;p34"/>
                  <p:cNvGrpSpPr/>
                  <p:nvPr/>
                </p:nvGrpSpPr>
                <p:grpSpPr>
                  <a:xfrm>
                    <a:off x="0" y="1638"/>
                    <a:ext cx="3468" cy="428"/>
                    <a:chOff x="0" y="1638"/>
                    <a:chExt cx="3468" cy="428"/>
                  </a:xfrm>
                </p:grpSpPr>
                <p:sp>
                  <p:nvSpPr>
                    <p:cNvPr id="235" name="Google Shape;235;p34"/>
                    <p:cNvSpPr/>
                    <p:nvPr/>
                  </p:nvSpPr>
                  <p:spPr>
                    <a:xfrm>
                      <a:off x="43" y="1638"/>
                      <a:ext cx="3382" cy="4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236" name="Google Shape;236;p34"/>
                    <p:cNvSpPr/>
                    <p:nvPr/>
                  </p:nvSpPr>
                  <p:spPr>
                    <a:xfrm>
                      <a:off x="0" y="1638"/>
                      <a:ext cx="3468" cy="428"/>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grpSp>
            <p:sp>
              <p:nvSpPr>
                <p:cNvPr id="237" name="Google Shape;237;p34"/>
                <p:cNvSpPr/>
                <p:nvPr/>
              </p:nvSpPr>
              <p:spPr>
                <a:xfrm>
                  <a:off x="-3" y="-3"/>
                  <a:ext cx="3600" cy="2100"/>
                </a:xfrm>
                <a:prstGeom prst="rect">
                  <a:avLst/>
                </a:prstGeom>
                <a:noFill/>
                <a:ln cap="flat" cmpd="sng" w="9525">
                  <a:solidFill>
                    <a:srgbClr val="A0A0A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sp>
            <p:nvSpPr>
              <p:cNvPr id="238" name="Google Shape;238;p34"/>
              <p:cNvSpPr txBox="1"/>
              <p:nvPr/>
            </p:nvSpPr>
            <p:spPr>
              <a:xfrm>
                <a:off x="5638800" y="1066800"/>
                <a:ext cx="838200" cy="228600"/>
              </a:xfrm>
              <a:prstGeom prst="rect">
                <a:avLst/>
              </a:prstGeom>
              <a:solidFill>
                <a:srgbClr val="CCECFF"/>
              </a:solidFill>
              <a:ln cap="rnd" cmpd="sng" w="9525">
                <a:solidFill>
                  <a:srgbClr val="000000"/>
                </a:solidFill>
                <a:prstDash val="dot"/>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100" u="none" cap="none" strike="noStrike">
                    <a:solidFill>
                      <a:schemeClr val="dk1"/>
                    </a:solidFill>
                    <a:latin typeface="Questrial"/>
                    <a:ea typeface="Questrial"/>
                    <a:cs typeface="Questrial"/>
                    <a:sym typeface="Questrial"/>
                  </a:rPr>
                  <a:t>   1 in 14</a:t>
                </a:r>
                <a:endParaRPr/>
              </a:p>
            </p:txBody>
          </p:sp>
          <p:sp>
            <p:nvSpPr>
              <p:cNvPr id="239" name="Google Shape;239;p34"/>
              <p:cNvSpPr txBox="1"/>
              <p:nvPr/>
            </p:nvSpPr>
            <p:spPr>
              <a:xfrm>
                <a:off x="1905000" y="4640263"/>
                <a:ext cx="5105400" cy="5155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100" u="none" cap="none" strike="noStrike">
                    <a:solidFill>
                      <a:srgbClr val="ECECEC"/>
                    </a:solidFill>
                    <a:latin typeface="Open Sans"/>
                    <a:ea typeface="Open Sans"/>
                    <a:cs typeface="Open Sans"/>
                    <a:sym typeface="Open Sans"/>
                  </a:rPr>
                  <a:t>    At Age                 At Age                       At Age                     At Age</a:t>
                </a:r>
                <a:endParaRPr>
                  <a:solidFill>
                    <a:srgbClr val="ECECEC"/>
                  </a:solidFill>
                  <a:latin typeface="Open Sans"/>
                  <a:ea typeface="Open Sans"/>
                  <a:cs typeface="Open Sans"/>
                  <a:sym typeface="Open Sans"/>
                </a:endParaRPr>
              </a:p>
              <a:p>
                <a:pPr indent="0" lvl="0" marL="0" marR="0" rtl="0" algn="l">
                  <a:spcBef>
                    <a:spcPts val="550"/>
                  </a:spcBef>
                  <a:spcAft>
                    <a:spcPts val="0"/>
                  </a:spcAft>
                  <a:buNone/>
                </a:pPr>
                <a:r>
                  <a:rPr b="1" i="0" lang="en-US" sz="1100" u="none" cap="none" strike="noStrike">
                    <a:solidFill>
                      <a:srgbClr val="ECECEC"/>
                    </a:solidFill>
                    <a:latin typeface="Open Sans"/>
                    <a:ea typeface="Open Sans"/>
                    <a:cs typeface="Open Sans"/>
                    <a:sym typeface="Open Sans"/>
                  </a:rPr>
                  <a:t>         39                          59                             69                      70 &amp; Older</a:t>
                </a:r>
                <a:endParaRPr>
                  <a:solidFill>
                    <a:srgbClr val="ECECEC"/>
                  </a:solidFill>
                  <a:latin typeface="Open Sans"/>
                  <a:ea typeface="Open Sans"/>
                  <a:cs typeface="Open Sans"/>
                  <a:sym typeface="Open Sans"/>
                </a:endParaRPr>
              </a:p>
            </p:txBody>
          </p:sp>
          <p:sp>
            <p:nvSpPr>
              <p:cNvPr id="240" name="Google Shape;240;p34"/>
              <p:cNvSpPr/>
              <p:nvPr/>
            </p:nvSpPr>
            <p:spPr>
              <a:xfrm>
                <a:off x="7086600" y="1143000"/>
                <a:ext cx="762000" cy="3352800"/>
              </a:xfrm>
              <a:prstGeom prst="rect">
                <a:avLst/>
              </a:prstGeom>
              <a:solidFill>
                <a:srgbClr val="FF5FAF"/>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241" name="Google Shape;241;p34"/>
              <p:cNvSpPr txBox="1"/>
              <p:nvPr/>
            </p:nvSpPr>
            <p:spPr>
              <a:xfrm>
                <a:off x="7086600" y="4648200"/>
                <a:ext cx="762000" cy="6001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100" u="none" cap="none" strike="noStrike">
                    <a:solidFill>
                      <a:srgbClr val="ECECEC"/>
                    </a:solidFill>
                    <a:latin typeface="Open Sans"/>
                    <a:ea typeface="Open Sans"/>
                    <a:cs typeface="Open Sans"/>
                    <a:sym typeface="Open Sans"/>
                  </a:rPr>
                  <a:t>From Birth to Death</a:t>
                </a:r>
                <a:endParaRPr>
                  <a:solidFill>
                    <a:srgbClr val="ECECEC"/>
                  </a:solidFill>
                  <a:latin typeface="Open Sans"/>
                  <a:ea typeface="Open Sans"/>
                  <a:cs typeface="Open Sans"/>
                  <a:sym typeface="Open Sans"/>
                </a:endParaRPr>
              </a:p>
            </p:txBody>
          </p:sp>
          <p:sp>
            <p:nvSpPr>
              <p:cNvPr id="242" name="Google Shape;242;p34"/>
              <p:cNvSpPr/>
              <p:nvPr/>
            </p:nvSpPr>
            <p:spPr>
              <a:xfrm>
                <a:off x="3200400" y="2438400"/>
                <a:ext cx="457200" cy="2057400"/>
              </a:xfrm>
              <a:prstGeom prst="rect">
                <a:avLst/>
              </a:prstGeom>
              <a:solidFill>
                <a:srgbClr val="FF5FA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grpSp>
        <p:sp>
          <p:nvSpPr>
            <p:cNvPr id="243" name="Google Shape;243;p34"/>
            <p:cNvSpPr txBox="1"/>
            <p:nvPr/>
          </p:nvSpPr>
          <p:spPr>
            <a:xfrm>
              <a:off x="3048000" y="2057400"/>
              <a:ext cx="685800" cy="228600"/>
            </a:xfrm>
            <a:prstGeom prst="rect">
              <a:avLst/>
            </a:prstGeom>
            <a:solidFill>
              <a:srgbClr val="CCECFF"/>
            </a:solidFill>
            <a:ln cap="rnd" cmpd="sng" w="9525">
              <a:solidFill>
                <a:srgbClr val="000000"/>
              </a:solidFill>
              <a:prstDash val="dot"/>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100" u="none" cap="none" strike="noStrike">
                  <a:solidFill>
                    <a:schemeClr val="dk1"/>
                  </a:solidFill>
                  <a:latin typeface="Questrial"/>
                  <a:ea typeface="Questrial"/>
                  <a:cs typeface="Questrial"/>
                  <a:sym typeface="Questrial"/>
                </a:rPr>
                <a:t>1 in 24</a:t>
              </a:r>
              <a:endParaRPr b="0" i="0" sz="1100" u="none" cap="none" strike="noStrike">
                <a:solidFill>
                  <a:schemeClr val="dk1"/>
                </a:solidFill>
                <a:latin typeface="Questrial"/>
                <a:ea typeface="Questrial"/>
                <a:cs typeface="Questrial"/>
                <a:sym typeface="Questrial"/>
              </a:endParaRPr>
            </a:p>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
        <p:nvSpPr>
          <p:cNvPr id="244" name="Google Shape;244;p34"/>
          <p:cNvSpPr/>
          <p:nvPr/>
        </p:nvSpPr>
        <p:spPr>
          <a:xfrm>
            <a:off x="4343400" y="3398837"/>
            <a:ext cx="457200" cy="2667000"/>
          </a:xfrm>
          <a:prstGeom prst="rect">
            <a:avLst/>
          </a:prstGeom>
          <a:solidFill>
            <a:srgbClr val="FF5FA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Questrial"/>
              <a:ea typeface="Questrial"/>
              <a:cs typeface="Questrial"/>
              <a:sym typeface="Questrial"/>
            </a:endParaRPr>
          </a:p>
        </p:txBody>
      </p:sp>
      <p:sp>
        <p:nvSpPr>
          <p:cNvPr id="245" name="Google Shape;245;p34"/>
          <p:cNvSpPr txBox="1"/>
          <p:nvPr/>
        </p:nvSpPr>
        <p:spPr>
          <a:xfrm>
            <a:off x="6934200" y="2362200"/>
            <a:ext cx="609600" cy="261610"/>
          </a:xfrm>
          <a:prstGeom prst="rect">
            <a:avLst/>
          </a:prstGeom>
          <a:solidFill>
            <a:srgbClr val="CCECFF"/>
          </a:solidFill>
          <a:ln cap="flat" cmpd="sng" w="9525">
            <a:solidFill>
              <a:schemeClr val="dk1"/>
            </a:solidFill>
            <a:prstDash val="dash"/>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100" u="none" cap="none" strike="noStrike">
                <a:solidFill>
                  <a:schemeClr val="dk1"/>
                </a:solidFill>
                <a:latin typeface="Questrial"/>
                <a:ea typeface="Questrial"/>
                <a:cs typeface="Questrial"/>
                <a:sym typeface="Questrial"/>
              </a:rPr>
              <a:t>1 in 8</a:t>
            </a:r>
            <a:endParaRPr/>
          </a:p>
        </p:txBody>
      </p:sp>
      <p:sp>
        <p:nvSpPr>
          <p:cNvPr id="246" name="Google Shape;246;p34"/>
          <p:cNvSpPr/>
          <p:nvPr/>
        </p:nvSpPr>
        <p:spPr>
          <a:xfrm>
            <a:off x="685800" y="304800"/>
            <a:ext cx="7924800"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ECECEC"/>
                </a:solidFill>
                <a:highlight>
                  <a:srgbClr val="EC008C"/>
                </a:highlight>
                <a:latin typeface="Oswald"/>
                <a:ea typeface="Oswald"/>
                <a:cs typeface="Oswald"/>
                <a:sym typeface="Oswald"/>
              </a:rPr>
              <a:t>Risk Factor: Age</a:t>
            </a:r>
            <a:endParaRPr b="1" i="0" sz="4000" u="none" cap="none" strike="noStrike">
              <a:solidFill>
                <a:srgbClr val="ECECEC"/>
              </a:solidFill>
              <a:highlight>
                <a:srgbClr val="EC008C"/>
              </a:highlight>
              <a:latin typeface="Oswald"/>
              <a:ea typeface="Oswald"/>
              <a:cs typeface="Oswald"/>
              <a:sym typeface="Oswald"/>
            </a:endParaRPr>
          </a:p>
        </p:txBody>
      </p:sp>
      <p:sp>
        <p:nvSpPr>
          <p:cNvPr id="247" name="Google Shape;247;p34"/>
          <p:cNvSpPr/>
          <p:nvPr/>
        </p:nvSpPr>
        <p:spPr>
          <a:xfrm>
            <a:off x="2286000" y="1676400"/>
            <a:ext cx="457200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Font typeface="Questrial"/>
              <a:buNone/>
            </a:pPr>
            <a:r>
              <a:rPr i="0" lang="en-US" sz="1800" u="none" cap="none" strike="noStrike">
                <a:solidFill>
                  <a:srgbClr val="ECECEC"/>
                </a:solidFill>
                <a:latin typeface="Open Sans"/>
                <a:ea typeface="Open Sans"/>
                <a:cs typeface="Open Sans"/>
                <a:sym typeface="Open Sans"/>
              </a:rPr>
              <a:t>Chances that a woman will develop</a:t>
            </a:r>
            <a:endParaRPr sz="1800">
              <a:solidFill>
                <a:srgbClr val="ECECEC"/>
              </a:solidFill>
              <a:latin typeface="Open Sans"/>
              <a:ea typeface="Open Sans"/>
              <a:cs typeface="Open Sans"/>
              <a:sym typeface="Open Sans"/>
            </a:endParaRPr>
          </a:p>
          <a:p>
            <a:pPr indent="0" lvl="0" marL="0" marR="0" rtl="0" algn="ctr">
              <a:spcBef>
                <a:spcPts val="0"/>
              </a:spcBef>
              <a:spcAft>
                <a:spcPts val="0"/>
              </a:spcAft>
              <a:buClr>
                <a:schemeClr val="dk1"/>
              </a:buClr>
              <a:buFont typeface="Questrial"/>
              <a:buNone/>
            </a:pPr>
            <a:r>
              <a:rPr i="0" lang="en-US" sz="1800" u="none" cap="none" strike="noStrike">
                <a:solidFill>
                  <a:srgbClr val="ECECEC"/>
                </a:solidFill>
                <a:latin typeface="Open Sans"/>
                <a:ea typeface="Open Sans"/>
                <a:cs typeface="Open Sans"/>
                <a:sym typeface="Open Sans"/>
              </a:rPr>
              <a:t>breast cancer in the next 10 years of her life*</a:t>
            </a:r>
            <a:endParaRPr i="0" sz="1800" u="none" cap="none" strike="noStrike">
              <a:solidFill>
                <a:srgbClr val="ECECEC"/>
              </a:solidFill>
              <a:latin typeface="Open Sans"/>
              <a:ea typeface="Open Sans"/>
              <a:cs typeface="Open Sans"/>
              <a:sym typeface="Open Sans"/>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5"/>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ECECEC"/>
                </a:solidFill>
                <a:latin typeface="Oswald"/>
                <a:ea typeface="Oswald"/>
                <a:cs typeface="Oswald"/>
                <a:sym typeface="Oswald"/>
              </a:rPr>
              <a:t>Risk Factor: Genetics</a:t>
            </a:r>
            <a:endParaRPr sz="2800">
              <a:solidFill>
                <a:srgbClr val="ECECEC"/>
              </a:solidFill>
              <a:latin typeface="Oswald"/>
              <a:ea typeface="Oswald"/>
              <a:cs typeface="Oswald"/>
              <a:sym typeface="Oswald"/>
            </a:endParaRPr>
          </a:p>
        </p:txBody>
      </p:sp>
      <p:sp>
        <p:nvSpPr>
          <p:cNvPr id="254" name="Google Shape;254;p35"/>
          <p:cNvSpPr txBox="1"/>
          <p:nvPr>
            <p:ph idx="1" type="body"/>
          </p:nvPr>
        </p:nvSpPr>
        <p:spPr>
          <a:xfrm>
            <a:off x="457200" y="1417650"/>
            <a:ext cx="8229600" cy="4526100"/>
          </a:xfrm>
          <a:prstGeom prst="rect">
            <a:avLst/>
          </a:prstGeom>
        </p:spPr>
        <p:txBody>
          <a:bodyPr anchorCtr="0" anchor="t" bIns="91425" lIns="91425" spcFirstLastPara="1" rIns="91425" wrap="square" tIns="91425">
            <a:noAutofit/>
          </a:bodyPr>
          <a:lstStyle/>
          <a:p>
            <a:pPr indent="-139700" lvl="0" marL="342900" rtl="0" algn="l">
              <a:spcBef>
                <a:spcPts val="640"/>
              </a:spcBef>
              <a:spcAft>
                <a:spcPts val="1600"/>
              </a:spcAft>
              <a:buNone/>
            </a:pPr>
            <a:r>
              <a:t/>
            </a:r>
            <a:endParaRPr/>
          </a:p>
        </p:txBody>
      </p:sp>
      <p:pic>
        <p:nvPicPr>
          <p:cNvPr descr="DNA-image.gif" id="255" name="Google Shape;255;p35"/>
          <p:cNvPicPr preferRelativeResize="0"/>
          <p:nvPr/>
        </p:nvPicPr>
        <p:blipFill>
          <a:blip r:embed="rId3">
            <a:alphaModFix/>
          </a:blip>
          <a:stretch>
            <a:fillRect/>
          </a:stretch>
        </p:blipFill>
        <p:spPr>
          <a:xfrm>
            <a:off x="1971675" y="1666700"/>
            <a:ext cx="5200650" cy="3676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ECECEC"/>
                </a:solidFill>
                <a:latin typeface="Oswald"/>
                <a:ea typeface="Oswald"/>
                <a:cs typeface="Oswald"/>
                <a:sym typeface="Oswald"/>
              </a:rPr>
              <a:t>Risk Factor: Dense Breasts</a:t>
            </a:r>
            <a:endParaRPr sz="2800">
              <a:solidFill>
                <a:srgbClr val="ECECEC"/>
              </a:solidFill>
              <a:latin typeface="Oswald"/>
              <a:ea typeface="Oswald"/>
              <a:cs typeface="Oswald"/>
              <a:sym typeface="Oswald"/>
            </a:endParaRPr>
          </a:p>
        </p:txBody>
      </p:sp>
      <p:sp>
        <p:nvSpPr>
          <p:cNvPr id="262" name="Google Shape;262;p36"/>
          <p:cNvSpPr txBox="1"/>
          <p:nvPr>
            <p:ph idx="1" type="body"/>
          </p:nvPr>
        </p:nvSpPr>
        <p:spPr>
          <a:xfrm>
            <a:off x="4388700" y="2014800"/>
            <a:ext cx="5109300" cy="45261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50% of tissue shows “white” on mammogram</a:t>
            </a:r>
            <a:endParaRPr sz="1800">
              <a:solidFill>
                <a:srgbClr val="ECECEC"/>
              </a:solidFill>
              <a:latin typeface="Open Sans"/>
              <a:ea typeface="Open Sans"/>
              <a:cs typeface="Open Sans"/>
              <a:sym typeface="Open Sans"/>
            </a:endParaRPr>
          </a:p>
          <a:p>
            <a:pPr indent="-342900" lvl="1" marL="9144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Harder to spot cancerous tissue</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Increases risk of cancer </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3D mammography (tomosynthesis)</a:t>
            </a:r>
            <a:endParaRPr sz="1800">
              <a:solidFill>
                <a:srgbClr val="ECECEC"/>
              </a:solidFill>
              <a:latin typeface="Open Sans"/>
              <a:ea typeface="Open Sans"/>
              <a:cs typeface="Open Sans"/>
              <a:sym typeface="Open Sans"/>
            </a:endParaRPr>
          </a:p>
        </p:txBody>
      </p:sp>
      <p:pic>
        <p:nvPicPr>
          <p:cNvPr descr="dense breasts.jpg" id="263" name="Google Shape;263;p36"/>
          <p:cNvPicPr preferRelativeResize="0"/>
          <p:nvPr/>
        </p:nvPicPr>
        <p:blipFill>
          <a:blip r:embed="rId3">
            <a:alphaModFix/>
          </a:blip>
          <a:stretch>
            <a:fillRect/>
          </a:stretch>
        </p:blipFill>
        <p:spPr>
          <a:xfrm>
            <a:off x="212963" y="2014799"/>
            <a:ext cx="4175725" cy="2828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7"/>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ECECEC"/>
                </a:solidFill>
                <a:latin typeface="Oswald"/>
                <a:ea typeface="Oswald"/>
                <a:cs typeface="Oswald"/>
                <a:sym typeface="Oswald"/>
              </a:rPr>
              <a:t>Differences Between Groups</a:t>
            </a:r>
            <a:endParaRPr sz="2800">
              <a:solidFill>
                <a:srgbClr val="ECECEC"/>
              </a:solidFill>
              <a:latin typeface="Oswald"/>
              <a:ea typeface="Oswald"/>
              <a:cs typeface="Oswald"/>
              <a:sym typeface="Oswald"/>
            </a:endParaRPr>
          </a:p>
        </p:txBody>
      </p:sp>
      <p:sp>
        <p:nvSpPr>
          <p:cNvPr id="270" name="Google Shape;270;p37"/>
          <p:cNvSpPr txBox="1"/>
          <p:nvPr>
            <p:ph idx="1" type="body"/>
          </p:nvPr>
        </p:nvSpPr>
        <p:spPr>
          <a:xfrm>
            <a:off x="457188" y="4761800"/>
            <a:ext cx="8229600" cy="16029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Racial/ethnic differences</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Sexual and Gender Minorities</a:t>
            </a:r>
            <a:endParaRPr sz="1800">
              <a:solidFill>
                <a:srgbClr val="ECECEC"/>
              </a:solidFill>
              <a:latin typeface="Open Sans"/>
              <a:ea typeface="Open Sans"/>
              <a:cs typeface="Open Sans"/>
              <a:sym typeface="Open Sans"/>
            </a:endParaRPr>
          </a:p>
        </p:txBody>
      </p:sp>
      <p:pic>
        <p:nvPicPr>
          <p:cNvPr id="271" name="Google Shape;271;p37"/>
          <p:cNvPicPr preferRelativeResize="0"/>
          <p:nvPr/>
        </p:nvPicPr>
        <p:blipFill>
          <a:blip r:embed="rId3">
            <a:alphaModFix/>
          </a:blip>
          <a:stretch>
            <a:fillRect/>
          </a:stretch>
        </p:blipFill>
        <p:spPr>
          <a:xfrm>
            <a:off x="2600749" y="1417650"/>
            <a:ext cx="3942500" cy="3138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37A9"/>
              </a:buClr>
              <a:buFont typeface="Questrial"/>
              <a:buNone/>
            </a:pPr>
            <a:r>
              <a:rPr i="0" lang="en-US" sz="2800" u="sng" cap="none" strike="noStrike">
                <a:solidFill>
                  <a:srgbClr val="ECECEC"/>
                </a:solidFill>
                <a:latin typeface="Oswald"/>
                <a:ea typeface="Oswald"/>
                <a:cs typeface="Oswald"/>
                <a:sym typeface="Oswald"/>
              </a:rPr>
              <a:t>MORE</a:t>
            </a:r>
            <a:r>
              <a:rPr i="0" lang="en-US" sz="2800" u="none" cap="none" strike="noStrike">
                <a:solidFill>
                  <a:srgbClr val="ECECEC"/>
                </a:solidFill>
                <a:latin typeface="Oswald"/>
                <a:ea typeface="Oswald"/>
                <a:cs typeface="Oswald"/>
                <a:sym typeface="Oswald"/>
              </a:rPr>
              <a:t> RISK FACTORS</a:t>
            </a:r>
            <a:endParaRPr i="0" sz="2800" u="none" cap="none" strike="noStrike">
              <a:solidFill>
                <a:srgbClr val="ECECEC"/>
              </a:solidFill>
              <a:latin typeface="Oswald"/>
              <a:ea typeface="Oswald"/>
              <a:cs typeface="Oswald"/>
              <a:sym typeface="Oswald"/>
            </a:endParaRPr>
          </a:p>
        </p:txBody>
      </p:sp>
      <p:sp>
        <p:nvSpPr>
          <p:cNvPr id="278" name="Google Shape;278;p38"/>
          <p:cNvSpPr txBox="1"/>
          <p:nvPr>
            <p:ph idx="1" type="body"/>
          </p:nvPr>
        </p:nvSpPr>
        <p:spPr>
          <a:xfrm>
            <a:off x="457200" y="1166013"/>
            <a:ext cx="8229600" cy="4526100"/>
          </a:xfrm>
          <a:prstGeom prst="rect">
            <a:avLst/>
          </a:prstGeom>
          <a:noFill/>
          <a:ln>
            <a:noFill/>
          </a:ln>
        </p:spPr>
        <p:txBody>
          <a:bodyPr anchorCtr="0" anchor="ctr" bIns="45700" lIns="91425" spcFirstLastPara="1" rIns="91425" wrap="square" tIns="45700">
            <a:noAutofit/>
          </a:bodyPr>
          <a:lstStyle/>
          <a:p>
            <a:pPr indent="-342900" lvl="0" marL="457200" marR="0" rtl="0" algn="l">
              <a:lnSpc>
                <a:spcPct val="90000"/>
              </a:lnSpc>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Menstrual factors</a:t>
            </a:r>
            <a:endParaRPr sz="1800">
              <a:solidFill>
                <a:srgbClr val="ECECEC"/>
              </a:solidFill>
              <a:latin typeface="Open Sans"/>
              <a:ea typeface="Open Sans"/>
              <a:cs typeface="Open Sans"/>
              <a:sym typeface="Open Sans"/>
            </a:endParaRPr>
          </a:p>
          <a:p>
            <a:pPr indent="-342900" lvl="0" marL="457200" marR="0" rtl="0" algn="l">
              <a:lnSpc>
                <a:spcPct val="90000"/>
              </a:lnSpc>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Hormonal birth control </a:t>
            </a:r>
            <a:endParaRPr sz="1800">
              <a:solidFill>
                <a:srgbClr val="ECECEC"/>
              </a:solidFill>
              <a:latin typeface="Open Sans"/>
              <a:ea typeface="Open Sans"/>
              <a:cs typeface="Open Sans"/>
              <a:sym typeface="Open Sans"/>
            </a:endParaRPr>
          </a:p>
          <a:p>
            <a:pPr indent="-342900" lvl="0" marL="457200" marR="0" rtl="0" algn="l">
              <a:lnSpc>
                <a:spcPct val="90000"/>
              </a:lnSpc>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Other health factors</a:t>
            </a:r>
            <a:r>
              <a:rPr i="0" lang="en-US" sz="1800" u="none" cap="none" strike="noStrike">
                <a:solidFill>
                  <a:srgbClr val="ECECEC"/>
                </a:solidFill>
                <a:latin typeface="Open Sans"/>
                <a:ea typeface="Open Sans"/>
                <a:cs typeface="Open Sans"/>
                <a:sym typeface="Open Sans"/>
              </a:rPr>
              <a:t> – alcohol use, obesity, </a:t>
            </a:r>
            <a:r>
              <a:rPr lang="en-US" sz="1800">
                <a:solidFill>
                  <a:srgbClr val="ECECEC"/>
                </a:solidFill>
                <a:latin typeface="Open Sans"/>
                <a:ea typeface="Open Sans"/>
                <a:cs typeface="Open Sans"/>
                <a:sym typeface="Open Sans"/>
              </a:rPr>
              <a:t>previous radiation treatment</a:t>
            </a:r>
            <a:r>
              <a:rPr i="0" lang="en-US" sz="1800" u="none" cap="none" strike="noStrike">
                <a:solidFill>
                  <a:srgbClr val="ECECEC"/>
                </a:solidFill>
                <a:latin typeface="Open Sans"/>
                <a:ea typeface="Open Sans"/>
                <a:cs typeface="Open Sans"/>
                <a:sym typeface="Open Sans"/>
              </a:rPr>
              <a:t> </a:t>
            </a:r>
            <a:endParaRPr sz="1800">
              <a:solidFill>
                <a:srgbClr val="ECECEC"/>
              </a:solidFill>
              <a:latin typeface="Open Sans"/>
              <a:ea typeface="Open Sans"/>
              <a:cs typeface="Open Sans"/>
              <a:sym typeface="Open Sans"/>
            </a:endParaRPr>
          </a:p>
          <a:p>
            <a:pPr indent="-139700" lvl="0" marL="342900" marR="0" rtl="0" algn="l">
              <a:lnSpc>
                <a:spcPct val="90000"/>
              </a:lnSpc>
              <a:spcBef>
                <a:spcPts val="1600"/>
              </a:spcBef>
              <a:spcAft>
                <a:spcPts val="1600"/>
              </a:spcAft>
              <a:buClr>
                <a:schemeClr val="dk1"/>
              </a:buClr>
              <a:buSzPts val="3200"/>
              <a:buFont typeface="Arial"/>
              <a:buNone/>
            </a:pPr>
            <a:r>
              <a:t/>
            </a:r>
            <a:endParaRPr b="0" i="0" sz="3200" u="none" cap="none" strike="noStrike">
              <a:solidFill>
                <a:schemeClr val="dk1"/>
              </a:solidFill>
              <a:latin typeface="Questrial"/>
              <a:ea typeface="Questrial"/>
              <a:cs typeface="Questrial"/>
              <a:sym typeface="Questrial"/>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9"/>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ECECEC"/>
                </a:solidFill>
                <a:latin typeface="Oswald"/>
                <a:ea typeface="Oswald"/>
                <a:cs typeface="Oswald"/>
                <a:sym typeface="Oswald"/>
              </a:rPr>
              <a:t>These things DO NOT cause breast cancer...</a:t>
            </a:r>
            <a:endParaRPr sz="2800">
              <a:solidFill>
                <a:srgbClr val="ECECEC"/>
              </a:solidFill>
              <a:latin typeface="Oswald"/>
              <a:ea typeface="Oswald"/>
              <a:cs typeface="Oswald"/>
              <a:sym typeface="Oswald"/>
            </a:endParaRPr>
          </a:p>
        </p:txBody>
      </p:sp>
      <p:sp>
        <p:nvSpPr>
          <p:cNvPr id="285" name="Google Shape;285;p39"/>
          <p:cNvSpPr txBox="1"/>
          <p:nvPr>
            <p:ph idx="1" type="body"/>
          </p:nvPr>
        </p:nvSpPr>
        <p:spPr>
          <a:xfrm>
            <a:off x="457200" y="1600200"/>
            <a:ext cx="4331100" cy="45261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Deodorant/anti-perspirant</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Wearing/not wearing a bra</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Underwire bras</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Binding breasts</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Abortions</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Having larger breasts</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Caffeine</a:t>
            </a:r>
            <a:endParaRPr sz="1800">
              <a:solidFill>
                <a:srgbClr val="ECECEC"/>
              </a:solidFill>
              <a:latin typeface="Open Sans"/>
              <a:ea typeface="Open Sans"/>
              <a:cs typeface="Open Sans"/>
              <a:sym typeface="Open Sans"/>
            </a:endParaRPr>
          </a:p>
          <a:p>
            <a:pPr indent="0" lvl="0" marL="457200" rtl="0" algn="l">
              <a:spcBef>
                <a:spcPts val="1600"/>
              </a:spcBef>
              <a:spcAft>
                <a:spcPts val="1600"/>
              </a:spcAft>
              <a:buNone/>
            </a:pPr>
            <a:r>
              <a:t/>
            </a:r>
            <a:endParaRPr sz="2400">
              <a:solidFill>
                <a:srgbClr val="000000"/>
              </a:solidFill>
            </a:endParaRPr>
          </a:p>
        </p:txBody>
      </p:sp>
      <p:sp>
        <p:nvSpPr>
          <p:cNvPr id="286" name="Google Shape;286;p39"/>
          <p:cNvSpPr txBox="1"/>
          <p:nvPr/>
        </p:nvSpPr>
        <p:spPr>
          <a:xfrm>
            <a:off x="4917700" y="1656650"/>
            <a:ext cx="3906300" cy="3824100"/>
          </a:xfrm>
          <a:prstGeom prst="rect">
            <a:avLst/>
          </a:prstGeom>
          <a:noFill/>
          <a:ln>
            <a:noFill/>
          </a:ln>
        </p:spPr>
        <p:txBody>
          <a:bodyPr anchorCtr="0" anchor="t" bIns="91425" lIns="91425" spcFirstLastPara="1" rIns="91425" wrap="square" tIns="91425">
            <a:noAutofit/>
          </a:bodyPr>
          <a:lstStyle/>
          <a:p>
            <a:pPr indent="-342900" lvl="0" marL="457200" rtl="0" algn="l">
              <a:spcBef>
                <a:spcPts val="64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Living near power lines</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Tattoos on/near chest</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Cell phones</a:t>
            </a:r>
            <a:endParaRPr sz="1800">
              <a:solidFill>
                <a:srgbClr val="ECECEC"/>
              </a:solidFill>
              <a:latin typeface="Open Sans"/>
              <a:ea typeface="Open Sans"/>
              <a:cs typeface="Open Sans"/>
              <a:sym typeface="Open Sans"/>
            </a:endParaRPr>
          </a:p>
          <a:p>
            <a:pPr indent="0" lvl="0" marL="0" rtl="0" algn="l">
              <a:spcBef>
                <a:spcPts val="0"/>
              </a:spcBef>
              <a:spcAft>
                <a:spcPts val="0"/>
              </a:spcAft>
              <a:buNone/>
            </a:pPr>
            <a:r>
              <a:t/>
            </a:r>
            <a:endParaRPr sz="1800">
              <a:solidFill>
                <a:srgbClr val="ECECEC"/>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0"/>
          <p:cNvSpPr txBox="1"/>
          <p:nvPr>
            <p:ph type="title"/>
          </p:nvPr>
        </p:nvSpPr>
        <p:spPr>
          <a:xfrm>
            <a:off x="457200" y="7788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37A9"/>
              </a:buClr>
              <a:buFont typeface="Questrial"/>
              <a:buNone/>
            </a:pPr>
            <a:r>
              <a:rPr lang="en-US" sz="2800">
                <a:solidFill>
                  <a:srgbClr val="ECECEC"/>
                </a:solidFill>
                <a:latin typeface="Oswald"/>
                <a:ea typeface="Oswald"/>
                <a:cs typeface="Oswald"/>
                <a:sym typeface="Oswald"/>
              </a:rPr>
              <a:t>Reduce Your Risk</a:t>
            </a:r>
            <a:endParaRPr i="0" sz="2800" u="none" cap="none" strike="noStrike">
              <a:solidFill>
                <a:srgbClr val="ECECEC"/>
              </a:solidFill>
              <a:latin typeface="Oswald"/>
              <a:ea typeface="Oswald"/>
              <a:cs typeface="Oswald"/>
              <a:sym typeface="Oswald"/>
            </a:endParaRPr>
          </a:p>
        </p:txBody>
      </p:sp>
      <p:sp>
        <p:nvSpPr>
          <p:cNvPr id="293" name="Google Shape;293;p40"/>
          <p:cNvSpPr txBox="1"/>
          <p:nvPr>
            <p:ph idx="1" type="body"/>
          </p:nvPr>
        </p:nvSpPr>
        <p:spPr>
          <a:xfrm>
            <a:off x="551925" y="1024150"/>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Font typeface="Arial"/>
              <a:buNone/>
            </a:pPr>
            <a:r>
              <a:rPr lang="en-US" sz="2600">
                <a:solidFill>
                  <a:srgbClr val="ECECEC"/>
                </a:solidFill>
                <a:latin typeface="Open Sans"/>
                <a:ea typeface="Open Sans"/>
                <a:cs typeface="Open Sans"/>
                <a:sym typeface="Open Sans"/>
              </a:rPr>
              <a:t>T</a:t>
            </a:r>
            <a:r>
              <a:rPr i="0" lang="en-US" sz="2600" u="none" cap="none" strike="noStrike">
                <a:solidFill>
                  <a:srgbClr val="ECECEC"/>
                </a:solidFill>
                <a:latin typeface="Open Sans"/>
                <a:ea typeface="Open Sans"/>
                <a:cs typeface="Open Sans"/>
                <a:sym typeface="Open Sans"/>
              </a:rPr>
              <a:t>here is </a:t>
            </a:r>
            <a:r>
              <a:rPr lang="en-US" sz="2600">
                <a:solidFill>
                  <a:srgbClr val="ECECEC"/>
                </a:solidFill>
                <a:latin typeface="Open Sans"/>
                <a:ea typeface="Open Sans"/>
                <a:cs typeface="Open Sans"/>
                <a:sym typeface="Open Sans"/>
              </a:rPr>
              <a:t>n</a:t>
            </a:r>
            <a:r>
              <a:rPr i="0" lang="en-US" sz="2600" u="none" cap="none" strike="noStrike">
                <a:solidFill>
                  <a:srgbClr val="ECECEC"/>
                </a:solidFill>
                <a:latin typeface="Open Sans"/>
                <a:ea typeface="Open Sans"/>
                <a:cs typeface="Open Sans"/>
                <a:sym typeface="Open Sans"/>
              </a:rPr>
              <a:t>o </a:t>
            </a:r>
            <a:r>
              <a:rPr lang="en-US" sz="2600">
                <a:solidFill>
                  <a:srgbClr val="ECECEC"/>
                </a:solidFill>
                <a:latin typeface="Open Sans"/>
                <a:ea typeface="Open Sans"/>
                <a:cs typeface="Open Sans"/>
                <a:sym typeface="Open Sans"/>
              </a:rPr>
              <a:t>w</a:t>
            </a:r>
            <a:r>
              <a:rPr i="0" lang="en-US" sz="2600" u="none" cap="none" strike="noStrike">
                <a:solidFill>
                  <a:srgbClr val="ECECEC"/>
                </a:solidFill>
                <a:latin typeface="Open Sans"/>
                <a:ea typeface="Open Sans"/>
                <a:cs typeface="Open Sans"/>
                <a:sym typeface="Open Sans"/>
              </a:rPr>
              <a:t>ay to PREVENT </a:t>
            </a:r>
            <a:r>
              <a:rPr lang="en-US" sz="2600">
                <a:solidFill>
                  <a:srgbClr val="ECECEC"/>
                </a:solidFill>
                <a:latin typeface="Open Sans"/>
                <a:ea typeface="Open Sans"/>
                <a:cs typeface="Open Sans"/>
                <a:sym typeface="Open Sans"/>
              </a:rPr>
              <a:t>b</a:t>
            </a:r>
            <a:r>
              <a:rPr i="0" lang="en-US" sz="2600" u="none" cap="none" strike="noStrike">
                <a:solidFill>
                  <a:srgbClr val="ECECEC"/>
                </a:solidFill>
                <a:latin typeface="Open Sans"/>
                <a:ea typeface="Open Sans"/>
                <a:cs typeface="Open Sans"/>
                <a:sym typeface="Open Sans"/>
              </a:rPr>
              <a:t>reast </a:t>
            </a:r>
            <a:r>
              <a:rPr lang="en-US" sz="2600">
                <a:solidFill>
                  <a:srgbClr val="ECECEC"/>
                </a:solidFill>
                <a:latin typeface="Open Sans"/>
                <a:ea typeface="Open Sans"/>
                <a:cs typeface="Open Sans"/>
                <a:sym typeface="Open Sans"/>
              </a:rPr>
              <a:t>c</a:t>
            </a:r>
            <a:r>
              <a:rPr i="0" lang="en-US" sz="2600" u="none" cap="none" strike="noStrike">
                <a:solidFill>
                  <a:srgbClr val="ECECEC"/>
                </a:solidFill>
                <a:latin typeface="Open Sans"/>
                <a:ea typeface="Open Sans"/>
                <a:cs typeface="Open Sans"/>
                <a:sym typeface="Open Sans"/>
              </a:rPr>
              <a:t>ancer, but these things c</a:t>
            </a:r>
            <a:r>
              <a:rPr lang="en-US" sz="2600">
                <a:solidFill>
                  <a:srgbClr val="ECECEC"/>
                </a:solidFill>
                <a:latin typeface="Open Sans"/>
                <a:ea typeface="Open Sans"/>
                <a:cs typeface="Open Sans"/>
                <a:sym typeface="Open Sans"/>
              </a:rPr>
              <a:t>ould</a:t>
            </a:r>
            <a:r>
              <a:rPr i="0" lang="en-US" sz="2600" u="none" cap="none" strike="noStrike">
                <a:solidFill>
                  <a:srgbClr val="ECECEC"/>
                </a:solidFill>
                <a:latin typeface="Open Sans"/>
                <a:ea typeface="Open Sans"/>
                <a:cs typeface="Open Sans"/>
                <a:sym typeface="Open Sans"/>
              </a:rPr>
              <a:t> </a:t>
            </a:r>
            <a:r>
              <a:rPr lang="en-US" sz="2600">
                <a:solidFill>
                  <a:srgbClr val="ECECEC"/>
                </a:solidFill>
                <a:latin typeface="Open Sans"/>
                <a:ea typeface="Open Sans"/>
                <a:cs typeface="Open Sans"/>
                <a:sym typeface="Open Sans"/>
              </a:rPr>
              <a:t>help:</a:t>
            </a:r>
            <a:endParaRPr i="0" sz="2600" u="none" cap="none" strike="noStrike">
              <a:solidFill>
                <a:srgbClr val="ECECEC"/>
              </a:solidFill>
              <a:latin typeface="Open Sans"/>
              <a:ea typeface="Open Sans"/>
              <a:cs typeface="Open Sans"/>
              <a:sym typeface="Open Sans"/>
            </a:endParaRPr>
          </a:p>
          <a:p>
            <a:pPr indent="-314960" lvl="0" marL="342900" marR="0" rtl="0" algn="l">
              <a:lnSpc>
                <a:spcPct val="80000"/>
              </a:lnSpc>
              <a:spcBef>
                <a:spcPts val="1600"/>
              </a:spcBef>
              <a:spcAft>
                <a:spcPts val="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Exercise regularly</a:t>
            </a:r>
            <a:endParaRPr sz="1800">
              <a:solidFill>
                <a:srgbClr val="ECECEC"/>
              </a:solidFill>
              <a:latin typeface="Open Sans"/>
              <a:ea typeface="Open Sans"/>
              <a:cs typeface="Open Sans"/>
              <a:sym typeface="Open Sans"/>
            </a:endParaRPr>
          </a:p>
          <a:p>
            <a:pPr indent="-314960" lvl="0" marL="342900" marR="0" rtl="0" algn="l">
              <a:lnSpc>
                <a:spcPct val="80000"/>
              </a:lnSpc>
              <a:spcBef>
                <a:spcPts val="1600"/>
              </a:spcBef>
              <a:spcAft>
                <a:spcPts val="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Maintain a healthy </a:t>
            </a:r>
            <a:r>
              <a:rPr lang="en-US" sz="1800">
                <a:solidFill>
                  <a:srgbClr val="ECECEC"/>
                </a:solidFill>
                <a:latin typeface="Open Sans"/>
                <a:ea typeface="Open Sans"/>
                <a:cs typeface="Open Sans"/>
                <a:sym typeface="Open Sans"/>
              </a:rPr>
              <a:t>waist/hip ratio (better measure than BMI)</a:t>
            </a:r>
            <a:endParaRPr sz="1800">
              <a:solidFill>
                <a:srgbClr val="ECECEC"/>
              </a:solidFill>
              <a:latin typeface="Open Sans"/>
              <a:ea typeface="Open Sans"/>
              <a:cs typeface="Open Sans"/>
              <a:sym typeface="Open Sans"/>
            </a:endParaRPr>
          </a:p>
          <a:p>
            <a:pPr indent="-222250" lvl="1" marL="742950" marR="0" rtl="0" algn="l">
              <a:lnSpc>
                <a:spcPct val="80000"/>
              </a:lnSpc>
              <a:spcBef>
                <a:spcPts val="160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Effect varies by ethnicity/race, where your body “collects” fat</a:t>
            </a:r>
            <a:endParaRPr sz="1800">
              <a:solidFill>
                <a:srgbClr val="ECECEC"/>
              </a:solidFill>
              <a:latin typeface="Open Sans"/>
              <a:ea typeface="Open Sans"/>
              <a:cs typeface="Open Sans"/>
              <a:sym typeface="Open Sans"/>
            </a:endParaRPr>
          </a:p>
          <a:p>
            <a:pPr indent="-222250" lvl="1" marL="742950" marR="0" rtl="0" algn="l">
              <a:lnSpc>
                <a:spcPct val="80000"/>
              </a:lnSpc>
              <a:spcBef>
                <a:spcPts val="160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More important post-menopause</a:t>
            </a:r>
            <a:endParaRPr sz="1800">
              <a:solidFill>
                <a:srgbClr val="ECECEC"/>
              </a:solidFill>
              <a:latin typeface="Open Sans"/>
              <a:ea typeface="Open Sans"/>
              <a:cs typeface="Open Sans"/>
              <a:sym typeface="Open Sans"/>
            </a:endParaRPr>
          </a:p>
          <a:p>
            <a:pPr indent="-314960" lvl="0" marL="342900" marR="0" rtl="0" algn="l">
              <a:lnSpc>
                <a:spcPct val="80000"/>
              </a:lnSpc>
              <a:spcBef>
                <a:spcPts val="1600"/>
              </a:spcBef>
              <a:spcAft>
                <a:spcPts val="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Eat plenty of fruits, vegetables and foods with fiber</a:t>
            </a:r>
            <a:endParaRPr sz="1800">
              <a:solidFill>
                <a:srgbClr val="ECECEC"/>
              </a:solidFill>
              <a:latin typeface="Open Sans"/>
              <a:ea typeface="Open Sans"/>
              <a:cs typeface="Open Sans"/>
              <a:sym typeface="Open Sans"/>
            </a:endParaRPr>
          </a:p>
          <a:p>
            <a:pPr indent="-314960" lvl="0" marL="342900" marR="0" rtl="0" algn="l">
              <a:lnSpc>
                <a:spcPct val="80000"/>
              </a:lnSpc>
              <a:spcBef>
                <a:spcPts val="1600"/>
              </a:spcBef>
              <a:spcAft>
                <a:spcPts val="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Don’t </a:t>
            </a:r>
            <a:r>
              <a:rPr lang="en-US" sz="1800">
                <a:solidFill>
                  <a:srgbClr val="ECECEC"/>
                </a:solidFill>
                <a:latin typeface="Open Sans"/>
                <a:ea typeface="Open Sans"/>
                <a:cs typeface="Open Sans"/>
                <a:sym typeface="Open Sans"/>
              </a:rPr>
              <a:t>s</a:t>
            </a:r>
            <a:r>
              <a:rPr i="0" lang="en-US" sz="1800" u="none" cap="none" strike="noStrike">
                <a:solidFill>
                  <a:srgbClr val="ECECEC"/>
                </a:solidFill>
                <a:latin typeface="Open Sans"/>
                <a:ea typeface="Open Sans"/>
                <a:cs typeface="Open Sans"/>
                <a:sym typeface="Open Sans"/>
              </a:rPr>
              <a:t>moke</a:t>
            </a:r>
            <a:endParaRPr sz="1800">
              <a:solidFill>
                <a:srgbClr val="ECECEC"/>
              </a:solidFill>
              <a:latin typeface="Open Sans"/>
              <a:ea typeface="Open Sans"/>
              <a:cs typeface="Open Sans"/>
              <a:sym typeface="Open Sans"/>
            </a:endParaRPr>
          </a:p>
          <a:p>
            <a:pPr indent="-314960" lvl="0" marL="342900" marR="0" rtl="0" algn="l">
              <a:lnSpc>
                <a:spcPct val="80000"/>
              </a:lnSpc>
              <a:spcBef>
                <a:spcPts val="1600"/>
              </a:spcBef>
              <a:spcAft>
                <a:spcPts val="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Limit alcohol intake to no more than 3 drinks /week</a:t>
            </a:r>
            <a:endParaRPr sz="1800">
              <a:solidFill>
                <a:srgbClr val="ECECEC"/>
              </a:solidFill>
              <a:latin typeface="Open Sans"/>
              <a:ea typeface="Open Sans"/>
              <a:cs typeface="Open Sans"/>
              <a:sym typeface="Open Sans"/>
            </a:endParaRPr>
          </a:p>
          <a:p>
            <a:pPr indent="-314960" lvl="0" marL="342900" marR="0" rtl="0" algn="l">
              <a:lnSpc>
                <a:spcPct val="80000"/>
              </a:lnSpc>
              <a:spcBef>
                <a:spcPts val="1600"/>
              </a:spcBef>
              <a:spcAft>
                <a:spcPts val="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Breastfeeding</a:t>
            </a:r>
            <a:endParaRPr sz="1800">
              <a:solidFill>
                <a:srgbClr val="ECECEC"/>
              </a:solidFill>
              <a:latin typeface="Open Sans"/>
              <a:ea typeface="Open Sans"/>
              <a:cs typeface="Open Sans"/>
              <a:sym typeface="Open Sans"/>
            </a:endParaRPr>
          </a:p>
          <a:p>
            <a:pPr indent="-314960" lvl="0" marL="342900" marR="0" rtl="0" algn="l">
              <a:lnSpc>
                <a:spcPct val="80000"/>
              </a:lnSpc>
              <a:spcBef>
                <a:spcPts val="1600"/>
              </a:spcBef>
              <a:spcAft>
                <a:spcPts val="0"/>
              </a:spcAft>
              <a:buClr>
                <a:srgbClr val="ECECEC"/>
              </a:buClr>
              <a:buSzPts val="1800"/>
              <a:buFont typeface="Open Sans"/>
              <a:buChar char="•"/>
            </a:pPr>
            <a:r>
              <a:rPr i="0" lang="en-US" sz="1800" u="none" cap="none" strike="noStrike">
                <a:solidFill>
                  <a:srgbClr val="ECECEC"/>
                </a:solidFill>
                <a:latin typeface="Open Sans"/>
                <a:ea typeface="Open Sans"/>
                <a:cs typeface="Open Sans"/>
                <a:sym typeface="Open Sans"/>
              </a:rPr>
              <a:t>Avoid exposure to pesticides &amp; chemicals</a:t>
            </a:r>
            <a:endParaRPr sz="1800">
              <a:solidFill>
                <a:srgbClr val="ECECEC"/>
              </a:solidFill>
              <a:latin typeface="Open Sans"/>
              <a:ea typeface="Open Sans"/>
              <a:cs typeface="Open Sans"/>
              <a:sym typeface="Open Sans"/>
            </a:endParaRPr>
          </a:p>
          <a:p>
            <a:pPr indent="-342900" lvl="0" marL="342900" marR="0" rtl="0" algn="ctr">
              <a:lnSpc>
                <a:spcPct val="80000"/>
              </a:lnSpc>
              <a:spcBef>
                <a:spcPts val="1600"/>
              </a:spcBef>
              <a:spcAft>
                <a:spcPts val="1600"/>
              </a:spcAft>
              <a:buClr>
                <a:schemeClr val="dk1"/>
              </a:buClr>
              <a:buFont typeface="Arial"/>
              <a:buNone/>
            </a:pPr>
            <a:r>
              <a:t/>
            </a:r>
            <a:endParaRPr b="0" i="0" sz="2240" u="none" cap="none" strike="noStrike">
              <a:solidFill>
                <a:schemeClr val="dk1"/>
              </a:solidFill>
              <a:latin typeface="Questrial"/>
              <a:ea typeface="Questrial"/>
              <a:cs typeface="Questrial"/>
              <a:sym typeface="Questrial"/>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1"/>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2800">
                <a:solidFill>
                  <a:srgbClr val="ECECEC"/>
                </a:solidFill>
                <a:latin typeface="Oswald"/>
                <a:ea typeface="Oswald"/>
                <a:cs typeface="Oswald"/>
                <a:sym typeface="Oswald"/>
              </a:rPr>
              <a:t>Clinical Trials</a:t>
            </a:r>
            <a:endParaRPr sz="2800">
              <a:solidFill>
                <a:srgbClr val="ECECEC"/>
              </a:solidFill>
              <a:latin typeface="Oswald"/>
              <a:ea typeface="Oswald"/>
              <a:cs typeface="Oswald"/>
              <a:sym typeface="Oswald"/>
            </a:endParaRPr>
          </a:p>
        </p:txBody>
      </p:sp>
      <p:sp>
        <p:nvSpPr>
          <p:cNvPr id="300" name="Google Shape;300;p41"/>
          <p:cNvSpPr txBox="1"/>
          <p:nvPr>
            <p:ph idx="1" type="body"/>
          </p:nvPr>
        </p:nvSpPr>
        <p:spPr>
          <a:xfrm>
            <a:off x="553813" y="3948750"/>
            <a:ext cx="8229600" cy="4526100"/>
          </a:xfrm>
          <a:prstGeom prst="rect">
            <a:avLst/>
          </a:prstGeom>
        </p:spPr>
        <p:txBody>
          <a:bodyPr anchorCtr="0" anchor="t" bIns="91425" lIns="91425" spcFirstLastPara="1" rIns="91425" wrap="square" tIns="91425">
            <a:noAutofit/>
          </a:bodyPr>
          <a:lstStyle/>
          <a:p>
            <a:pPr indent="-342900" lvl="0" marL="457200" rtl="0" algn="l">
              <a:spcBef>
                <a:spcPts val="64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Virginia one of the few states to be home to TWO NCI-designated cancer centers, the cream of the crop</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Afraid of placebo? Don’t be.</a:t>
            </a:r>
            <a:endParaRPr sz="1800">
              <a:solidFill>
                <a:srgbClr val="ECECEC"/>
              </a:solidFill>
              <a:latin typeface="Open Sans"/>
              <a:ea typeface="Open Sans"/>
              <a:cs typeface="Open Sans"/>
              <a:sym typeface="Open Sans"/>
            </a:endParaRPr>
          </a:p>
          <a:p>
            <a:pPr indent="-342900" lvl="0" marL="457200" rtl="0" algn="l">
              <a:spcBef>
                <a:spcPts val="0"/>
              </a:spcBef>
              <a:spcAft>
                <a:spcPts val="0"/>
              </a:spcAft>
              <a:buClr>
                <a:srgbClr val="ECECEC"/>
              </a:buClr>
              <a:buSzPts val="1800"/>
              <a:buFont typeface="Open Sans"/>
              <a:buChar char="•"/>
            </a:pPr>
            <a:r>
              <a:rPr lang="en-US" sz="1800">
                <a:solidFill>
                  <a:srgbClr val="ECECEC"/>
                </a:solidFill>
                <a:latin typeface="Open Sans"/>
                <a:ea typeface="Open Sans"/>
                <a:cs typeface="Open Sans"/>
                <a:sym typeface="Open Sans"/>
              </a:rPr>
              <a:t>Insurance will (likely) pay for it.</a:t>
            </a:r>
            <a:endParaRPr sz="1800">
              <a:solidFill>
                <a:srgbClr val="ECECEC"/>
              </a:solidFill>
              <a:latin typeface="Open Sans"/>
              <a:ea typeface="Open Sans"/>
              <a:cs typeface="Open Sans"/>
              <a:sym typeface="Open Sans"/>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301" name="Google Shape;301;p41"/>
          <p:cNvPicPr preferRelativeResize="0"/>
          <p:nvPr/>
        </p:nvPicPr>
        <p:blipFill>
          <a:blip r:embed="rId3">
            <a:alphaModFix/>
          </a:blip>
          <a:stretch>
            <a:fillRect/>
          </a:stretch>
        </p:blipFill>
        <p:spPr>
          <a:xfrm>
            <a:off x="1853963" y="1417638"/>
            <a:ext cx="5629275" cy="2257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42"/>
          <p:cNvPicPr preferRelativeResize="0"/>
          <p:nvPr/>
        </p:nvPicPr>
        <p:blipFill>
          <a:blip r:embed="rId3">
            <a:alphaModFix/>
          </a:blip>
          <a:stretch>
            <a:fillRect/>
          </a:stretch>
        </p:blipFill>
        <p:spPr>
          <a:xfrm flipH="1">
            <a:off x="0" y="-477733"/>
            <a:ext cx="9144000" cy="5143500"/>
          </a:xfrm>
          <a:prstGeom prst="rect">
            <a:avLst/>
          </a:prstGeom>
          <a:noFill/>
          <a:ln>
            <a:noFill/>
          </a:ln>
        </p:spPr>
      </p:pic>
      <p:pic>
        <p:nvPicPr>
          <p:cNvPr id="307" name="Google Shape;307;p42"/>
          <p:cNvPicPr preferRelativeResize="0"/>
          <p:nvPr/>
        </p:nvPicPr>
        <p:blipFill>
          <a:blip r:embed="rId3">
            <a:alphaModFix/>
          </a:blip>
          <a:stretch>
            <a:fillRect/>
          </a:stretch>
        </p:blipFill>
        <p:spPr>
          <a:xfrm>
            <a:off x="0" y="-477733"/>
            <a:ext cx="9144000" cy="5143500"/>
          </a:xfrm>
          <a:prstGeom prst="rect">
            <a:avLst/>
          </a:prstGeom>
          <a:noFill/>
          <a:ln>
            <a:noFill/>
          </a:ln>
        </p:spPr>
      </p:pic>
      <p:sp>
        <p:nvSpPr>
          <p:cNvPr id="308" name="Google Shape;308;p42"/>
          <p:cNvSpPr txBox="1"/>
          <p:nvPr>
            <p:ph type="title"/>
          </p:nvPr>
        </p:nvSpPr>
        <p:spPr>
          <a:xfrm>
            <a:off x="311700" y="2357533"/>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lt1"/>
                </a:solidFill>
              </a:rPr>
              <a:t>Pop Quiz!:</a:t>
            </a:r>
            <a:endParaRPr>
              <a:solidFill>
                <a:srgbClr val="FFFFFF"/>
              </a:solidFill>
              <a:latin typeface="Oswald"/>
              <a:ea typeface="Oswald"/>
              <a:cs typeface="Oswald"/>
              <a:sym typeface="Oswald"/>
            </a:endParaRPr>
          </a:p>
        </p:txBody>
      </p:sp>
      <p:sp>
        <p:nvSpPr>
          <p:cNvPr id="309" name="Google Shape;309;p42"/>
          <p:cNvSpPr txBox="1"/>
          <p:nvPr>
            <p:ph idx="1" type="body"/>
          </p:nvPr>
        </p:nvSpPr>
        <p:spPr>
          <a:xfrm>
            <a:off x="311700" y="3853633"/>
            <a:ext cx="8520600" cy="2238000"/>
          </a:xfrm>
          <a:prstGeom prst="rect">
            <a:avLst/>
          </a:prstGeom>
        </p:spPr>
        <p:txBody>
          <a:bodyPr anchorCtr="0" anchor="t" bIns="91425" lIns="91425" spcFirstLastPara="1" rIns="91425" wrap="square" tIns="91425">
            <a:noAutofit/>
          </a:bodyPr>
          <a:lstStyle/>
          <a:p>
            <a:pPr indent="0" lvl="0" marL="0" rtl="0" algn="ctr">
              <a:lnSpc>
                <a:spcPct val="100000"/>
              </a:lnSpc>
              <a:spcBef>
                <a:spcPts val="640"/>
              </a:spcBef>
              <a:spcAft>
                <a:spcPts val="0"/>
              </a:spcAft>
              <a:buClr>
                <a:schemeClr val="dk1"/>
              </a:buClr>
              <a:buSzPts val="1100"/>
              <a:buFont typeface="Arial"/>
              <a:buNone/>
            </a:pPr>
            <a:r>
              <a:rPr lang="en-US" sz="2500"/>
              <a:t>If </a:t>
            </a:r>
            <a:r>
              <a:rPr lang="en-US" sz="2500"/>
              <a:t>someone gets breast cancer, they did something to cause it.</a:t>
            </a:r>
            <a:endParaRPr sz="2500">
              <a:solidFill>
                <a:srgbClr val="FFFFFF"/>
              </a:solidFill>
            </a:endParaRPr>
          </a:p>
          <a:p>
            <a:pPr indent="0" lvl="0" marL="0" rtl="0" algn="ctr">
              <a:spcBef>
                <a:spcPts val="0"/>
              </a:spcBef>
              <a:spcAft>
                <a:spcPts val="0"/>
              </a:spcAft>
              <a:buClr>
                <a:schemeClr val="dk1"/>
              </a:buClr>
              <a:buSzPts val="1100"/>
              <a:buFont typeface="Arial"/>
              <a:buNone/>
            </a:pPr>
            <a:r>
              <a:t/>
            </a:r>
            <a:endParaRPr b="1" sz="2500"/>
          </a:p>
          <a:p>
            <a:pPr indent="0" lvl="0" marL="0" rtl="0" algn="l">
              <a:spcBef>
                <a:spcPts val="16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43"/>
          <p:cNvPicPr preferRelativeResize="0"/>
          <p:nvPr/>
        </p:nvPicPr>
        <p:blipFill>
          <a:blip r:embed="rId3">
            <a:alphaModFix/>
          </a:blip>
          <a:stretch>
            <a:fillRect/>
          </a:stretch>
        </p:blipFill>
        <p:spPr>
          <a:xfrm flipH="1">
            <a:off x="0" y="-477733"/>
            <a:ext cx="9144000" cy="5143500"/>
          </a:xfrm>
          <a:prstGeom prst="rect">
            <a:avLst/>
          </a:prstGeom>
          <a:noFill/>
          <a:ln>
            <a:noFill/>
          </a:ln>
        </p:spPr>
      </p:pic>
      <p:pic>
        <p:nvPicPr>
          <p:cNvPr id="315" name="Google Shape;315;p43"/>
          <p:cNvPicPr preferRelativeResize="0"/>
          <p:nvPr/>
        </p:nvPicPr>
        <p:blipFill>
          <a:blip r:embed="rId3">
            <a:alphaModFix/>
          </a:blip>
          <a:stretch>
            <a:fillRect/>
          </a:stretch>
        </p:blipFill>
        <p:spPr>
          <a:xfrm>
            <a:off x="0" y="-477733"/>
            <a:ext cx="9144000" cy="5143500"/>
          </a:xfrm>
          <a:prstGeom prst="rect">
            <a:avLst/>
          </a:prstGeom>
          <a:noFill/>
          <a:ln>
            <a:noFill/>
          </a:ln>
        </p:spPr>
      </p:pic>
      <p:sp>
        <p:nvSpPr>
          <p:cNvPr id="316" name="Google Shape;316;p43"/>
          <p:cNvSpPr txBox="1"/>
          <p:nvPr>
            <p:ph type="title"/>
          </p:nvPr>
        </p:nvSpPr>
        <p:spPr>
          <a:xfrm>
            <a:off x="311700" y="2357533"/>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lt1"/>
                </a:solidFill>
              </a:rPr>
              <a:t>Pop Quiz!:</a:t>
            </a:r>
            <a:endParaRPr>
              <a:solidFill>
                <a:srgbClr val="FFFFFF"/>
              </a:solidFill>
              <a:latin typeface="Oswald"/>
              <a:ea typeface="Oswald"/>
              <a:cs typeface="Oswald"/>
              <a:sym typeface="Oswald"/>
            </a:endParaRPr>
          </a:p>
        </p:txBody>
      </p:sp>
      <p:sp>
        <p:nvSpPr>
          <p:cNvPr id="317" name="Google Shape;317;p43"/>
          <p:cNvSpPr txBox="1"/>
          <p:nvPr>
            <p:ph idx="1" type="body"/>
          </p:nvPr>
        </p:nvSpPr>
        <p:spPr>
          <a:xfrm>
            <a:off x="311700" y="3853633"/>
            <a:ext cx="8520600" cy="2238000"/>
          </a:xfrm>
          <a:prstGeom prst="rect">
            <a:avLst/>
          </a:prstGeom>
        </p:spPr>
        <p:txBody>
          <a:bodyPr anchorCtr="0" anchor="t" bIns="91425" lIns="91425" spcFirstLastPara="1" rIns="91425" wrap="square" tIns="91425">
            <a:noAutofit/>
          </a:bodyPr>
          <a:lstStyle/>
          <a:p>
            <a:pPr indent="0" lvl="0" marL="0" rtl="0" algn="ctr">
              <a:lnSpc>
                <a:spcPct val="100000"/>
              </a:lnSpc>
              <a:spcBef>
                <a:spcPts val="640"/>
              </a:spcBef>
              <a:spcAft>
                <a:spcPts val="0"/>
              </a:spcAft>
              <a:buClr>
                <a:schemeClr val="dk1"/>
              </a:buClr>
              <a:buSzPts val="1100"/>
              <a:buFont typeface="Arial"/>
              <a:buNone/>
            </a:pPr>
            <a:r>
              <a:rPr lang="en-US" sz="2500"/>
              <a:t>FALSE. </a:t>
            </a:r>
            <a:endParaRPr sz="2500">
              <a:solidFill>
                <a:srgbClr val="FFFFFF"/>
              </a:solidFill>
            </a:endParaRPr>
          </a:p>
          <a:p>
            <a:pPr indent="0" lvl="0" marL="0" rtl="0" algn="ctr">
              <a:spcBef>
                <a:spcPts val="0"/>
              </a:spcBef>
              <a:spcAft>
                <a:spcPts val="0"/>
              </a:spcAft>
              <a:buClr>
                <a:schemeClr val="dk1"/>
              </a:buClr>
              <a:buSzPts val="1100"/>
              <a:buFont typeface="Arial"/>
              <a:buNone/>
            </a:pPr>
            <a:r>
              <a:t/>
            </a:r>
            <a:endParaRPr b="1" sz="2500"/>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US">
                <a:solidFill>
                  <a:srgbClr val="FFFFFF"/>
                </a:solidFill>
              </a:rPr>
              <a:t>VBCF’s Mission</a:t>
            </a:r>
            <a:endParaRPr sz="3800">
              <a:solidFill>
                <a:srgbClr val="FFFFFF"/>
              </a:solidFill>
              <a:latin typeface="Oswald"/>
              <a:ea typeface="Oswald"/>
              <a:cs typeface="Oswald"/>
              <a:sym typeface="Oswald"/>
            </a:endParaRPr>
          </a:p>
        </p:txBody>
      </p:sp>
      <p:sp>
        <p:nvSpPr>
          <p:cNvPr id="89" name="Google Shape;89;p17"/>
          <p:cNvSpPr txBox="1"/>
          <p:nvPr>
            <p:ph idx="1" type="body"/>
          </p:nvPr>
        </p:nvSpPr>
        <p:spPr>
          <a:xfrm>
            <a:off x="909450" y="2397467"/>
            <a:ext cx="7325100" cy="4266000"/>
          </a:xfrm>
          <a:prstGeom prst="rect">
            <a:avLst/>
          </a:prstGeom>
        </p:spPr>
        <p:txBody>
          <a:bodyPr anchorCtr="0" anchor="t" bIns="91425" lIns="91425" spcFirstLastPara="1" rIns="91425" wrap="square" tIns="91425">
            <a:noAutofit/>
          </a:bodyPr>
          <a:lstStyle/>
          <a:p>
            <a:pPr indent="0" lvl="0" marL="0" rtl="0" algn="ctr">
              <a:lnSpc>
                <a:spcPct val="90000"/>
              </a:lnSpc>
              <a:spcBef>
                <a:spcPts val="1600"/>
              </a:spcBef>
              <a:spcAft>
                <a:spcPts val="0"/>
              </a:spcAft>
              <a:buNone/>
            </a:pPr>
            <a:r>
              <a:rPr i="1" lang="en-US" sz="3000">
                <a:solidFill>
                  <a:srgbClr val="ECECEC"/>
                </a:solidFill>
              </a:rPr>
              <a:t>We empower Virginians impacted by breast cancer through access, advocacy, education, and community action.</a:t>
            </a:r>
            <a:endParaRPr i="1" sz="3000">
              <a:solidFill>
                <a:srgbClr val="ECECEC"/>
              </a:solidFill>
            </a:endParaRPr>
          </a:p>
          <a:p>
            <a:pPr indent="0" lvl="0" marL="0" rtl="0" algn="ctr">
              <a:spcBef>
                <a:spcPts val="16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4"/>
          <p:cNvSpPr txBox="1"/>
          <p:nvPr/>
        </p:nvSpPr>
        <p:spPr>
          <a:xfrm>
            <a:off x="267600" y="613963"/>
            <a:ext cx="86088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500">
                <a:solidFill>
                  <a:schemeClr val="lt1"/>
                </a:solidFill>
                <a:highlight>
                  <a:srgbClr val="EC008C"/>
                </a:highlight>
                <a:latin typeface="Open Sans"/>
                <a:ea typeface="Open Sans"/>
                <a:cs typeface="Open Sans"/>
                <a:sym typeface="Open Sans"/>
              </a:rPr>
              <a:t>“Grant me the serenity to accept the things I cannot change, the courage to change the things I can, and the wisdom to know the difference.” </a:t>
            </a:r>
            <a:endParaRPr sz="2500">
              <a:solidFill>
                <a:schemeClr val="lt1"/>
              </a:solidFill>
              <a:highlight>
                <a:srgbClr val="EC008C"/>
              </a:highlight>
              <a:latin typeface="Open Sans"/>
              <a:ea typeface="Open Sans"/>
              <a:cs typeface="Open Sans"/>
              <a:sym typeface="Open Sans"/>
            </a:endParaRPr>
          </a:p>
          <a:p>
            <a:pPr indent="0" lvl="0" marL="0" rtl="0" algn="ctr">
              <a:spcBef>
                <a:spcPts val="0"/>
              </a:spcBef>
              <a:spcAft>
                <a:spcPts val="0"/>
              </a:spcAft>
              <a:buNone/>
            </a:pPr>
            <a:r>
              <a:rPr lang="en-US" sz="2500">
                <a:solidFill>
                  <a:schemeClr val="lt1"/>
                </a:solidFill>
                <a:highlight>
                  <a:srgbClr val="EC008C"/>
                </a:highlight>
                <a:latin typeface="Open Sans"/>
                <a:ea typeface="Open Sans"/>
                <a:cs typeface="Open Sans"/>
                <a:sym typeface="Open Sans"/>
              </a:rPr>
              <a:t>Reinhold Niebuhr</a:t>
            </a:r>
            <a:endParaRPr>
              <a:highlight>
                <a:srgbClr val="EC008C"/>
              </a:highlight>
            </a:endParaRPr>
          </a:p>
        </p:txBody>
      </p:sp>
      <p:sp>
        <p:nvSpPr>
          <p:cNvPr id="323" name="Google Shape;323;p44"/>
          <p:cNvSpPr txBox="1"/>
          <p:nvPr/>
        </p:nvSpPr>
        <p:spPr>
          <a:xfrm>
            <a:off x="585150" y="4652325"/>
            <a:ext cx="7973700" cy="1339200"/>
          </a:xfrm>
          <a:prstGeom prst="rect">
            <a:avLst/>
          </a:prstGeom>
          <a:noFill/>
          <a:ln>
            <a:noFill/>
          </a:ln>
        </p:spPr>
        <p:txBody>
          <a:bodyPr anchorCtr="0" anchor="t" bIns="91425" lIns="91425" spcFirstLastPara="1" rIns="91425" wrap="square" tIns="91425">
            <a:spAutoFit/>
          </a:bodyPr>
          <a:lstStyle/>
          <a:p>
            <a:pPr indent="0" lvl="0" marL="0" rtl="0" algn="ctr">
              <a:spcBef>
                <a:spcPts val="640"/>
              </a:spcBef>
              <a:spcAft>
                <a:spcPts val="0"/>
              </a:spcAft>
              <a:buNone/>
            </a:pPr>
            <a:r>
              <a:rPr lang="en-US" sz="2500">
                <a:solidFill>
                  <a:schemeClr val="lt1"/>
                </a:solidFill>
                <a:highlight>
                  <a:srgbClr val="EC008C"/>
                </a:highlight>
                <a:latin typeface="Open Sans"/>
                <a:ea typeface="Open Sans"/>
                <a:cs typeface="Open Sans"/>
                <a:sym typeface="Open Sans"/>
              </a:rPr>
              <a:t>“I’m no longer accepting the things I cannot change. I am changing the things I can no longer accept.” Angela Davis</a:t>
            </a:r>
            <a:endParaRPr>
              <a:highlight>
                <a:srgbClr val="EC008C"/>
              </a:highlight>
            </a:endParaRPr>
          </a:p>
        </p:txBody>
      </p:sp>
      <p:sp>
        <p:nvSpPr>
          <p:cNvPr id="324" name="Google Shape;324;p44"/>
          <p:cNvSpPr txBox="1"/>
          <p:nvPr/>
        </p:nvSpPr>
        <p:spPr>
          <a:xfrm>
            <a:off x="267600" y="2704975"/>
            <a:ext cx="8608800" cy="1339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4000"/>
              </a:spcBef>
              <a:spcAft>
                <a:spcPts val="0"/>
              </a:spcAft>
              <a:buNone/>
            </a:pPr>
            <a:r>
              <a:rPr lang="en-US" sz="2500">
                <a:solidFill>
                  <a:srgbClr val="ECECEC"/>
                </a:solidFill>
                <a:latin typeface="Open Sans"/>
                <a:ea typeface="Open Sans"/>
                <a:cs typeface="Open Sans"/>
                <a:sym typeface="Open Sans"/>
              </a:rPr>
              <a:t>“If I am not for myself, who will be for me? But if I am only for myself, what am I? And if not now, when?”     Hillel the Elder</a:t>
            </a:r>
            <a:endParaRPr sz="2500">
              <a:solidFill>
                <a:srgbClr val="ECECEC"/>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5"/>
          <p:cNvSpPr txBox="1"/>
          <p:nvPr>
            <p:ph type="title"/>
          </p:nvPr>
        </p:nvSpPr>
        <p:spPr>
          <a:xfrm>
            <a:off x="311700" y="2616050"/>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4800">
                <a:solidFill>
                  <a:srgbClr val="FFFFFF"/>
                </a:solidFill>
              </a:rPr>
              <a:t>Access</a:t>
            </a:r>
            <a:endParaRPr sz="4800">
              <a:solidFill>
                <a:srgbClr val="FFFFFF"/>
              </a:solidFill>
              <a:latin typeface="Oswald"/>
              <a:ea typeface="Oswald"/>
              <a:cs typeface="Oswald"/>
              <a:sym typeface="Oswa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6"/>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342900" lvl="0" marL="342900" rtl="0" algn="ctr">
              <a:lnSpc>
                <a:spcPct val="90000"/>
              </a:lnSpc>
              <a:spcBef>
                <a:spcPts val="544"/>
              </a:spcBef>
              <a:spcAft>
                <a:spcPts val="0"/>
              </a:spcAft>
              <a:buClr>
                <a:schemeClr val="dk1"/>
              </a:buClr>
              <a:buFont typeface="Arial"/>
              <a:buNone/>
            </a:pPr>
            <a:r>
              <a:rPr b="0" lang="en-US" sz="2500">
                <a:solidFill>
                  <a:srgbClr val="FFFFFF"/>
                </a:solidFill>
                <a:highlight>
                  <a:srgbClr val="EC008C"/>
                </a:highlight>
                <a:latin typeface="Open Sans"/>
                <a:ea typeface="Open Sans"/>
                <a:cs typeface="Open Sans"/>
                <a:sym typeface="Open Sans"/>
              </a:rPr>
              <a:t>Having a </a:t>
            </a:r>
            <a:r>
              <a:rPr b="0" lang="en-US" sz="2500">
                <a:solidFill>
                  <a:srgbClr val="FFFFFF"/>
                </a:solidFill>
                <a:latin typeface="Open Sans"/>
                <a:ea typeface="Open Sans"/>
                <a:cs typeface="Open Sans"/>
                <a:sym typeface="Open Sans"/>
              </a:rPr>
              <a:t>m</a:t>
            </a:r>
            <a:r>
              <a:rPr b="0" lang="en-US" sz="2500">
                <a:solidFill>
                  <a:srgbClr val="FFFFFF"/>
                </a:solidFill>
                <a:highlight>
                  <a:srgbClr val="EC008C"/>
                </a:highlight>
                <a:latin typeface="Open Sans"/>
                <a:ea typeface="Open Sans"/>
                <a:cs typeface="Open Sans"/>
                <a:sym typeface="Open Sans"/>
              </a:rPr>
              <a:t>ammogram is uncomfortable,</a:t>
            </a:r>
            <a:endParaRPr b="0" sz="2500">
              <a:solidFill>
                <a:srgbClr val="FFFFFF"/>
              </a:solidFill>
              <a:highlight>
                <a:srgbClr val="EC008C"/>
              </a:highlight>
              <a:latin typeface="Open Sans"/>
              <a:ea typeface="Open Sans"/>
              <a:cs typeface="Open Sans"/>
              <a:sym typeface="Open Sans"/>
            </a:endParaRPr>
          </a:p>
          <a:p>
            <a:pPr indent="-342900" lvl="0" marL="342900" rtl="0" algn="ctr">
              <a:lnSpc>
                <a:spcPct val="90000"/>
              </a:lnSpc>
              <a:spcBef>
                <a:spcPts val="544"/>
              </a:spcBef>
              <a:spcAft>
                <a:spcPts val="0"/>
              </a:spcAft>
              <a:buClr>
                <a:schemeClr val="dk1"/>
              </a:buClr>
              <a:buFont typeface="Arial"/>
              <a:buNone/>
            </a:pPr>
            <a:r>
              <a:rPr lang="en-US" sz="2500">
                <a:solidFill>
                  <a:srgbClr val="FFFFFF"/>
                </a:solidFill>
                <a:highlight>
                  <a:srgbClr val="EC008C"/>
                </a:highlight>
                <a:latin typeface="Open Sans"/>
                <a:ea typeface="Open Sans"/>
                <a:cs typeface="Open Sans"/>
                <a:sym typeface="Open Sans"/>
              </a:rPr>
              <a:t>BUT </a:t>
            </a:r>
            <a:r>
              <a:rPr b="0" lang="en-US" sz="2500">
                <a:solidFill>
                  <a:srgbClr val="FFFFFF"/>
                </a:solidFill>
                <a:highlight>
                  <a:srgbClr val="EC008C"/>
                </a:highlight>
                <a:latin typeface="Open Sans"/>
                <a:ea typeface="Open Sans"/>
                <a:cs typeface="Open Sans"/>
                <a:sym typeface="Open Sans"/>
              </a:rPr>
              <a:t>having one </a:t>
            </a:r>
            <a:r>
              <a:rPr b="0" lang="en-US" sz="2500" u="sng">
                <a:solidFill>
                  <a:srgbClr val="FFFFFF"/>
                </a:solidFill>
                <a:highlight>
                  <a:srgbClr val="EC008C"/>
                </a:highlight>
                <a:latin typeface="Open Sans"/>
                <a:ea typeface="Open Sans"/>
                <a:cs typeface="Open Sans"/>
                <a:sym typeface="Open Sans"/>
              </a:rPr>
              <a:t>too late</a:t>
            </a:r>
            <a:r>
              <a:rPr b="0" lang="en-US" sz="2500">
                <a:solidFill>
                  <a:srgbClr val="FFFFFF"/>
                </a:solidFill>
                <a:highlight>
                  <a:srgbClr val="EC008C"/>
                </a:highlight>
                <a:latin typeface="Open Sans"/>
                <a:ea typeface="Open Sans"/>
                <a:cs typeface="Open Sans"/>
                <a:sym typeface="Open Sans"/>
              </a:rPr>
              <a:t> can really hurt.</a:t>
            </a:r>
            <a:endParaRPr sz="2500">
              <a:solidFill>
                <a:srgbClr val="FFFFFF"/>
              </a:solidFill>
              <a:highlight>
                <a:srgbClr val="EC008C"/>
              </a:highlight>
              <a:latin typeface="Open Sans"/>
              <a:ea typeface="Open Sans"/>
              <a:cs typeface="Open Sans"/>
              <a:sym typeface="Open Sans"/>
            </a:endParaRPr>
          </a:p>
          <a:p>
            <a:pPr indent="0" lvl="0" marL="0" rtl="0" algn="ctr">
              <a:spcBef>
                <a:spcPts val="0"/>
              </a:spcBef>
              <a:spcAft>
                <a:spcPts val="0"/>
              </a:spcAft>
              <a:buNone/>
            </a:pPr>
            <a:r>
              <a:t/>
            </a:r>
            <a:endParaRPr/>
          </a:p>
        </p:txBody>
      </p:sp>
      <p:sp>
        <p:nvSpPr>
          <p:cNvPr id="335" name="Google Shape;335;p46"/>
          <p:cNvSpPr txBox="1"/>
          <p:nvPr>
            <p:ph idx="1" type="body"/>
          </p:nvPr>
        </p:nvSpPr>
        <p:spPr>
          <a:xfrm>
            <a:off x="311700" y="4957733"/>
            <a:ext cx="8520600" cy="38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2600"/>
              <a:t>Every Woman’s Life Program</a:t>
            </a:r>
            <a:endParaRPr sz="2600"/>
          </a:p>
          <a:p>
            <a:pPr indent="-342900" lvl="0" marL="342900" rtl="0" algn="ctr">
              <a:lnSpc>
                <a:spcPct val="90000"/>
              </a:lnSpc>
              <a:spcBef>
                <a:spcPts val="1600"/>
              </a:spcBef>
              <a:spcAft>
                <a:spcPts val="0"/>
              </a:spcAft>
              <a:buClr>
                <a:srgbClr val="FF37A9"/>
              </a:buClr>
              <a:buFont typeface="Arial"/>
              <a:buNone/>
            </a:pPr>
            <a:r>
              <a:rPr b="1" lang="en-US" sz="2520">
                <a:latin typeface="Questrial"/>
                <a:ea typeface="Questrial"/>
                <a:cs typeface="Questrial"/>
                <a:sym typeface="Questrial"/>
              </a:rPr>
              <a:t>1-866-EWL-4YOU (1-866-395-4968)</a:t>
            </a:r>
            <a:endParaRPr sz="2600"/>
          </a:p>
        </p:txBody>
      </p:sp>
      <p:pic>
        <p:nvPicPr>
          <p:cNvPr id="336" name="Google Shape;336;p46"/>
          <p:cNvPicPr preferRelativeResize="0"/>
          <p:nvPr/>
        </p:nvPicPr>
        <p:blipFill>
          <a:blip r:embed="rId3">
            <a:alphaModFix/>
          </a:blip>
          <a:stretch>
            <a:fillRect/>
          </a:stretch>
        </p:blipFill>
        <p:spPr>
          <a:xfrm>
            <a:off x="3143250" y="2076433"/>
            <a:ext cx="2857500" cy="20288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ECECEC"/>
                </a:solidFill>
              </a:rPr>
              <a:t>Diagnostic Testing</a:t>
            </a:r>
            <a:endParaRPr>
              <a:solidFill>
                <a:srgbClr val="ECECEC"/>
              </a:solidFill>
            </a:endParaRPr>
          </a:p>
        </p:txBody>
      </p:sp>
      <p:sp>
        <p:nvSpPr>
          <p:cNvPr id="343" name="Google Shape;343;p4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Mammograms are free, follow-up tests are not</a:t>
            </a:r>
            <a:endParaRPr/>
          </a:p>
          <a:p>
            <a:pPr indent="-342900" lvl="0" marL="457200" rtl="0" algn="l">
              <a:spcBef>
                <a:spcPts val="0"/>
              </a:spcBef>
              <a:spcAft>
                <a:spcPts val="0"/>
              </a:spcAft>
              <a:buSzPts val="1800"/>
              <a:buChar char="●"/>
            </a:pPr>
            <a:r>
              <a:rPr lang="en-US"/>
              <a:t>Southwest Diagnostic Fund</a:t>
            </a:r>
            <a:endParaRPr/>
          </a:p>
          <a:p>
            <a:pPr indent="-342900" lvl="0" marL="457200" rtl="0" algn="l">
              <a:spcBef>
                <a:spcPts val="0"/>
              </a:spcBef>
              <a:spcAft>
                <a:spcPts val="0"/>
              </a:spcAft>
              <a:buSzPts val="1800"/>
              <a:buChar char="●"/>
            </a:pPr>
            <a:r>
              <a:rPr lang="en-US"/>
              <a:t>Richmond Diagnostic Fund–Coming Soon!</a:t>
            </a:r>
            <a:endParaRPr/>
          </a:p>
          <a:p>
            <a:pPr indent="-342900" lvl="0" marL="457200" rtl="0" algn="l">
              <a:spcBef>
                <a:spcPts val="0"/>
              </a:spcBef>
              <a:spcAft>
                <a:spcPts val="0"/>
              </a:spcAft>
              <a:buSzPts val="1800"/>
              <a:buChar char="●"/>
            </a:pPr>
            <a:r>
              <a:rPr lang="en-US"/>
              <a:t>Diagnostic funds are a Band-Aid, we are working to solve the problem through policy change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8"/>
          <p:cNvSpPr txBox="1"/>
          <p:nvPr>
            <p:ph type="title"/>
          </p:nvPr>
        </p:nvSpPr>
        <p:spPr>
          <a:xfrm>
            <a:off x="311700" y="5933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Advocacy</a:t>
            </a:r>
            <a:endParaRPr>
              <a:solidFill>
                <a:srgbClr val="FFFFFF"/>
              </a:solidFill>
            </a:endParaRPr>
          </a:p>
        </p:txBody>
      </p:sp>
      <p:sp>
        <p:nvSpPr>
          <p:cNvPr id="349" name="Google Shape;349;p48"/>
          <p:cNvSpPr txBox="1"/>
          <p:nvPr>
            <p:ph idx="1" type="body"/>
          </p:nvPr>
        </p:nvSpPr>
        <p:spPr>
          <a:xfrm>
            <a:off x="311700" y="2048844"/>
            <a:ext cx="8520600" cy="607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50" name="Google Shape;350;p48"/>
          <p:cNvPicPr preferRelativeResize="0"/>
          <p:nvPr/>
        </p:nvPicPr>
        <p:blipFill>
          <a:blip r:embed="rId3">
            <a:alphaModFix/>
          </a:blip>
          <a:stretch>
            <a:fillRect/>
          </a:stretch>
        </p:blipFill>
        <p:spPr>
          <a:xfrm rot="-700071">
            <a:off x="641273" y="960347"/>
            <a:ext cx="1883201" cy="2712227"/>
          </a:xfrm>
          <a:prstGeom prst="rect">
            <a:avLst/>
          </a:prstGeom>
          <a:noFill/>
          <a:ln cap="flat" cmpd="sng" w="76200">
            <a:solidFill>
              <a:srgbClr val="FFFFFF"/>
            </a:solidFill>
            <a:prstDash val="solid"/>
            <a:miter lim="8000"/>
            <a:headEnd len="sm" w="sm" type="none"/>
            <a:tailEnd len="sm" w="sm" type="none"/>
          </a:ln>
        </p:spPr>
      </p:pic>
      <p:pic>
        <p:nvPicPr>
          <p:cNvPr id="351" name="Google Shape;351;p48"/>
          <p:cNvPicPr preferRelativeResize="0"/>
          <p:nvPr/>
        </p:nvPicPr>
        <p:blipFill>
          <a:blip r:embed="rId4">
            <a:alphaModFix/>
          </a:blip>
          <a:stretch>
            <a:fillRect/>
          </a:stretch>
        </p:blipFill>
        <p:spPr>
          <a:xfrm>
            <a:off x="3092552" y="1457700"/>
            <a:ext cx="2302126" cy="1856976"/>
          </a:xfrm>
          <a:prstGeom prst="rect">
            <a:avLst/>
          </a:prstGeom>
          <a:noFill/>
          <a:ln cap="flat" cmpd="sng" w="76200">
            <a:solidFill>
              <a:srgbClr val="FFFFFF"/>
            </a:solidFill>
            <a:prstDash val="solid"/>
            <a:miter lim="8000"/>
            <a:headEnd len="sm" w="sm" type="none"/>
            <a:tailEnd len="sm" w="sm" type="none"/>
          </a:ln>
        </p:spPr>
      </p:pic>
      <p:pic>
        <p:nvPicPr>
          <p:cNvPr id="352" name="Google Shape;352;p48"/>
          <p:cNvPicPr preferRelativeResize="0"/>
          <p:nvPr/>
        </p:nvPicPr>
        <p:blipFill>
          <a:blip r:embed="rId5">
            <a:alphaModFix/>
          </a:blip>
          <a:stretch>
            <a:fillRect/>
          </a:stretch>
        </p:blipFill>
        <p:spPr>
          <a:xfrm rot="279856">
            <a:off x="5769899" y="703990"/>
            <a:ext cx="2877275" cy="3836326"/>
          </a:xfrm>
          <a:prstGeom prst="rect">
            <a:avLst/>
          </a:prstGeom>
          <a:noFill/>
          <a:ln cap="flat" cmpd="sng" w="76200">
            <a:solidFill>
              <a:srgbClr val="FFFFFF"/>
            </a:solidFill>
            <a:prstDash val="solid"/>
            <a:miter lim="8000"/>
            <a:headEnd len="sm" w="sm" type="none"/>
            <a:tailEnd len="sm" w="sm" type="none"/>
          </a:ln>
        </p:spPr>
      </p:pic>
      <p:pic>
        <p:nvPicPr>
          <p:cNvPr id="353" name="Google Shape;353;p48"/>
          <p:cNvPicPr preferRelativeResize="0"/>
          <p:nvPr/>
        </p:nvPicPr>
        <p:blipFill>
          <a:blip r:embed="rId6">
            <a:alphaModFix/>
          </a:blip>
          <a:stretch>
            <a:fillRect/>
          </a:stretch>
        </p:blipFill>
        <p:spPr>
          <a:xfrm rot="195631">
            <a:off x="1778849" y="3341149"/>
            <a:ext cx="3973326" cy="2279627"/>
          </a:xfrm>
          <a:prstGeom prst="rect">
            <a:avLst/>
          </a:prstGeom>
          <a:noFill/>
          <a:ln cap="flat" cmpd="sng" w="76200">
            <a:solidFill>
              <a:srgbClr val="FFFFFF"/>
            </a:solidFill>
            <a:prstDash val="solid"/>
            <a:miter lim="8000"/>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49"/>
          <p:cNvPicPr preferRelativeResize="0"/>
          <p:nvPr/>
        </p:nvPicPr>
        <p:blipFill>
          <a:blip r:embed="rId3">
            <a:alphaModFix/>
          </a:blip>
          <a:stretch>
            <a:fillRect/>
          </a:stretch>
        </p:blipFill>
        <p:spPr>
          <a:xfrm>
            <a:off x="169338" y="952500"/>
            <a:ext cx="8805325" cy="495299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0"/>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3000">
                <a:solidFill>
                  <a:srgbClr val="FFFFFF"/>
                </a:solidFill>
                <a:highlight>
                  <a:srgbClr val="EC008C"/>
                </a:highlight>
                <a:latin typeface="Open Sans"/>
                <a:ea typeface="Open Sans"/>
                <a:cs typeface="Open Sans"/>
                <a:sym typeface="Open Sans"/>
              </a:rPr>
              <a:t>Join the Fight! Volunteer - </a:t>
            </a:r>
            <a:endParaRPr sz="3000">
              <a:solidFill>
                <a:srgbClr val="FFFFFF"/>
              </a:solidFill>
              <a:highlight>
                <a:srgbClr val="EC008C"/>
              </a:highlight>
              <a:latin typeface="Open Sans"/>
              <a:ea typeface="Open Sans"/>
              <a:cs typeface="Open Sans"/>
              <a:sym typeface="Open Sans"/>
            </a:endParaRPr>
          </a:p>
          <a:p>
            <a:pPr indent="0" lvl="0" marL="0" rtl="0" algn="ctr">
              <a:spcBef>
                <a:spcPts val="0"/>
              </a:spcBef>
              <a:spcAft>
                <a:spcPts val="0"/>
              </a:spcAft>
              <a:buNone/>
            </a:pPr>
            <a:r>
              <a:rPr lang="en-US" sz="3000">
                <a:solidFill>
                  <a:srgbClr val="FFFFFF"/>
                </a:solidFill>
                <a:highlight>
                  <a:srgbClr val="EC008C"/>
                </a:highlight>
                <a:latin typeface="Open Sans"/>
                <a:ea typeface="Open Sans"/>
                <a:cs typeface="Open Sans"/>
                <a:sym typeface="Open Sans"/>
              </a:rPr>
              <a:t>YOU CAN make a difference!</a:t>
            </a:r>
            <a:br>
              <a:rPr lang="en-US" sz="3000">
                <a:solidFill>
                  <a:srgbClr val="FFFFFF"/>
                </a:solidFill>
                <a:highlight>
                  <a:srgbClr val="EC008C"/>
                </a:highlight>
                <a:latin typeface="Open Sans"/>
                <a:ea typeface="Open Sans"/>
                <a:cs typeface="Open Sans"/>
                <a:sym typeface="Open Sans"/>
              </a:rPr>
            </a:br>
            <a:br>
              <a:rPr lang="en-US" sz="3000">
                <a:solidFill>
                  <a:srgbClr val="FFFFFF"/>
                </a:solidFill>
                <a:highlight>
                  <a:srgbClr val="EC008C"/>
                </a:highlight>
                <a:latin typeface="Open Sans"/>
                <a:ea typeface="Open Sans"/>
                <a:cs typeface="Open Sans"/>
                <a:sym typeface="Open Sans"/>
              </a:rPr>
            </a:br>
            <a:endParaRPr sz="3000">
              <a:solidFill>
                <a:srgbClr val="FFFFFF"/>
              </a:solidFill>
              <a:highlight>
                <a:srgbClr val="EC008C"/>
              </a:highlight>
              <a:latin typeface="Open Sans"/>
              <a:ea typeface="Open Sans"/>
              <a:cs typeface="Open Sans"/>
              <a:sym typeface="Open Sans"/>
            </a:endParaRPr>
          </a:p>
          <a:p>
            <a:pPr indent="0" lvl="0" marL="0" rtl="0" algn="ctr">
              <a:spcBef>
                <a:spcPts val="0"/>
              </a:spcBef>
              <a:spcAft>
                <a:spcPts val="0"/>
              </a:spcAft>
              <a:buNone/>
            </a:pPr>
            <a:r>
              <a:t/>
            </a:r>
            <a:endParaRPr i="1" sz="3000">
              <a:solidFill>
                <a:srgbClr val="FFFFFF"/>
              </a:solidFill>
              <a:highlight>
                <a:srgbClr val="EC008C"/>
              </a:highlight>
              <a:latin typeface="Open Sans"/>
              <a:ea typeface="Open Sans"/>
              <a:cs typeface="Open Sans"/>
              <a:sym typeface="Open Sans"/>
            </a:endParaRPr>
          </a:p>
          <a:p>
            <a:pPr indent="0" lvl="0" marL="0" rtl="0" algn="ctr">
              <a:spcBef>
                <a:spcPts val="0"/>
              </a:spcBef>
              <a:spcAft>
                <a:spcPts val="0"/>
              </a:spcAft>
              <a:buNone/>
            </a:pPr>
            <a:r>
              <a:rPr i="1" lang="en-US" sz="3000">
                <a:solidFill>
                  <a:srgbClr val="FFFFFF"/>
                </a:solidFill>
                <a:highlight>
                  <a:srgbClr val="EC008C"/>
                </a:highlight>
                <a:latin typeface="Open Sans"/>
                <a:ea typeface="Open Sans"/>
                <a:cs typeface="Open Sans"/>
                <a:sym typeface="Open Sans"/>
              </a:rPr>
              <a:t>www.vbcf.org</a:t>
            </a:r>
            <a:r>
              <a:rPr lang="en-US" sz="3000">
                <a:solidFill>
                  <a:srgbClr val="FFFFFF"/>
                </a:solidFill>
                <a:highlight>
                  <a:srgbClr val="EC008C"/>
                </a:highlight>
                <a:latin typeface="Open Sans"/>
                <a:ea typeface="Open Sans"/>
                <a:cs typeface="Open Sans"/>
                <a:sym typeface="Open Sans"/>
              </a:rPr>
              <a:t>  |  800-345-VBCF</a:t>
            </a:r>
            <a:endParaRPr sz="3000">
              <a:solidFill>
                <a:srgbClr val="FFFFFF"/>
              </a:solidFill>
              <a:highlight>
                <a:srgbClr val="EC008C"/>
              </a:highlight>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1"/>
          <p:cNvSpPr txBox="1"/>
          <p:nvPr>
            <p:ph idx="1" type="body"/>
          </p:nvPr>
        </p:nvSpPr>
        <p:spPr>
          <a:xfrm>
            <a:off x="359475" y="5807000"/>
            <a:ext cx="8520600" cy="573300"/>
          </a:xfrm>
          <a:prstGeom prst="rect">
            <a:avLst/>
          </a:prstGeom>
        </p:spPr>
        <p:txBody>
          <a:bodyPr anchorCtr="0" anchor="t" bIns="91425" lIns="91425" spcFirstLastPara="1" rIns="91425" wrap="square" tIns="91425">
            <a:noAutofit/>
          </a:bodyPr>
          <a:lstStyle/>
          <a:p>
            <a:pPr indent="0" lvl="0" marL="0" marR="38100" rtl="0" algn="ctr">
              <a:lnSpc>
                <a:spcPct val="128571"/>
              </a:lnSpc>
              <a:spcBef>
                <a:spcPts val="0"/>
              </a:spcBef>
              <a:spcAft>
                <a:spcPts val="0"/>
              </a:spcAft>
              <a:buNone/>
            </a:pPr>
            <a:r>
              <a:rPr b="1" lang="en-US" sz="2000">
                <a:highlight>
                  <a:srgbClr val="EC008C"/>
                </a:highlight>
                <a:latin typeface="Oswald"/>
                <a:ea typeface="Oswald"/>
                <a:cs typeface="Oswald"/>
                <a:sym typeface="Oswald"/>
              </a:rPr>
              <a:t>Available at the DMV now!</a:t>
            </a:r>
            <a:endParaRPr b="1" sz="2000">
              <a:highlight>
                <a:srgbClr val="EC008C"/>
              </a:highlight>
              <a:latin typeface="Oswald"/>
              <a:ea typeface="Oswald"/>
              <a:cs typeface="Oswald"/>
              <a:sym typeface="Oswald"/>
            </a:endParaRPr>
          </a:p>
          <a:p>
            <a:pPr indent="0" lvl="0" marL="0" rtl="0" algn="ctr">
              <a:spcBef>
                <a:spcPts val="0"/>
              </a:spcBef>
              <a:spcAft>
                <a:spcPts val="1600"/>
              </a:spcAft>
              <a:buNone/>
            </a:pPr>
            <a:r>
              <a:t/>
            </a:r>
            <a:endParaRPr b="1">
              <a:latin typeface="Oswald"/>
              <a:ea typeface="Oswald"/>
              <a:cs typeface="Oswald"/>
              <a:sym typeface="Oswald"/>
            </a:endParaRPr>
          </a:p>
        </p:txBody>
      </p:sp>
      <p:pic>
        <p:nvPicPr>
          <p:cNvPr id="370" name="Google Shape;370;p51"/>
          <p:cNvPicPr preferRelativeResize="0"/>
          <p:nvPr/>
        </p:nvPicPr>
        <p:blipFill>
          <a:blip r:embed="rId3">
            <a:alphaModFix/>
          </a:blip>
          <a:stretch>
            <a:fillRect/>
          </a:stretch>
        </p:blipFill>
        <p:spPr>
          <a:xfrm>
            <a:off x="1371272" y="1017099"/>
            <a:ext cx="6401456" cy="3426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1000"/>
                                        <p:tgtEl>
                                          <p:spTgt spid="370"/>
                                        </p:tgtEl>
                                        <p:attrNameLst>
                                          <p:attrName>ppt_w</p:attrName>
                                        </p:attrNameLst>
                                      </p:cBhvr>
                                      <p:tavLst>
                                        <p:tav fmla="" tm="0">
                                          <p:val>
                                            <p:strVal val="0"/>
                                          </p:val>
                                        </p:tav>
                                        <p:tav fmla="" tm="100000">
                                          <p:val>
                                            <p:strVal val="#ppt_w"/>
                                          </p:val>
                                        </p:tav>
                                      </p:tavLst>
                                    </p:anim>
                                    <p:anim calcmode="lin" valueType="num">
                                      <p:cBhvr additive="base">
                                        <p:cTn dur="1000"/>
                                        <p:tgtEl>
                                          <p:spTgt spid="37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2"/>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Thank you! Questions?</a:t>
            </a:r>
            <a:endParaRPr>
              <a:solidFill>
                <a:srgbClr val="FFFFFF"/>
              </a:solidFill>
            </a:endParaRPr>
          </a:p>
        </p:txBody>
      </p:sp>
      <p:pic>
        <p:nvPicPr>
          <p:cNvPr id="376" name="Google Shape;376;p52"/>
          <p:cNvPicPr preferRelativeResize="0"/>
          <p:nvPr/>
        </p:nvPicPr>
        <p:blipFill>
          <a:blip r:embed="rId3">
            <a:alphaModFix/>
          </a:blip>
          <a:stretch>
            <a:fillRect/>
          </a:stretch>
        </p:blipFill>
        <p:spPr>
          <a:xfrm>
            <a:off x="428877" y="1657233"/>
            <a:ext cx="4650999" cy="3231925"/>
          </a:xfrm>
          <a:prstGeom prst="rect">
            <a:avLst/>
          </a:prstGeom>
          <a:noFill/>
          <a:ln>
            <a:noFill/>
          </a:ln>
        </p:spPr>
      </p:pic>
      <p:sp>
        <p:nvSpPr>
          <p:cNvPr id="377" name="Google Shape;377;p52"/>
          <p:cNvSpPr txBox="1"/>
          <p:nvPr/>
        </p:nvSpPr>
        <p:spPr>
          <a:xfrm>
            <a:off x="5620500" y="2303200"/>
            <a:ext cx="3211800" cy="43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rgbClr val="FFFFFF"/>
                </a:solidFill>
                <a:latin typeface="Open Sans"/>
                <a:ea typeface="Open Sans"/>
                <a:cs typeface="Open Sans"/>
                <a:sym typeface="Open Sans"/>
              </a:rPr>
              <a:t>Erin Steigleder, MSW</a:t>
            </a:r>
            <a:endParaRPr b="1" sz="21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b="1" sz="2100">
              <a:solidFill>
                <a:srgbClr val="FFFFFF"/>
              </a:solidFill>
              <a:latin typeface="Open Sans"/>
              <a:ea typeface="Open Sans"/>
              <a:cs typeface="Open Sans"/>
              <a:sym typeface="Open Sans"/>
            </a:endParaRPr>
          </a:p>
          <a:p>
            <a:pPr indent="0" lvl="0" marL="0" rtl="0" algn="l">
              <a:spcBef>
                <a:spcPts val="0"/>
              </a:spcBef>
              <a:spcAft>
                <a:spcPts val="0"/>
              </a:spcAft>
              <a:buNone/>
            </a:pPr>
            <a:r>
              <a:rPr b="1" lang="en-US" sz="2100">
                <a:solidFill>
                  <a:srgbClr val="FFFFFF"/>
                </a:solidFill>
                <a:latin typeface="Open Sans"/>
                <a:ea typeface="Open Sans"/>
                <a:cs typeface="Open Sans"/>
                <a:sym typeface="Open Sans"/>
              </a:rPr>
              <a:t>(804) 285-1200</a:t>
            </a:r>
            <a:endParaRPr b="1" sz="21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b="1" sz="2100">
              <a:solidFill>
                <a:srgbClr val="FFFFFF"/>
              </a:solidFill>
              <a:latin typeface="Open Sans"/>
              <a:ea typeface="Open Sans"/>
              <a:cs typeface="Open Sans"/>
              <a:sym typeface="Open Sans"/>
            </a:endParaRPr>
          </a:p>
          <a:p>
            <a:pPr indent="0" lvl="0" marL="0" rtl="0" algn="l">
              <a:spcBef>
                <a:spcPts val="0"/>
              </a:spcBef>
              <a:spcAft>
                <a:spcPts val="0"/>
              </a:spcAft>
              <a:buNone/>
            </a:pPr>
            <a:r>
              <a:rPr b="1" lang="en-US" sz="2100" u="sng">
                <a:solidFill>
                  <a:schemeClr val="hlink"/>
                </a:solidFill>
                <a:latin typeface="Open Sans"/>
                <a:ea typeface="Open Sans"/>
                <a:cs typeface="Open Sans"/>
                <a:sym typeface="Open Sans"/>
                <a:hlinkClick r:id="rId4"/>
              </a:rPr>
              <a:t>erin@vbcf.org</a:t>
            </a:r>
            <a:endParaRPr b="1" sz="21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1800">
              <a:solidFill>
                <a:srgbClr val="FFFFF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Founding of VBCF</a:t>
            </a:r>
            <a:endParaRPr>
              <a:solidFill>
                <a:srgbClr val="FFFFFF"/>
              </a:solidFill>
              <a:latin typeface="Oswald"/>
              <a:ea typeface="Oswald"/>
              <a:cs typeface="Oswald"/>
              <a:sym typeface="Oswald"/>
            </a:endParaRPr>
          </a:p>
        </p:txBody>
      </p:sp>
      <p:pic>
        <p:nvPicPr>
          <p:cNvPr id="95" name="Google Shape;95;p18"/>
          <p:cNvPicPr preferRelativeResize="0"/>
          <p:nvPr/>
        </p:nvPicPr>
        <p:blipFill>
          <a:blip r:embed="rId3">
            <a:alphaModFix/>
          </a:blip>
          <a:stretch>
            <a:fillRect/>
          </a:stretch>
        </p:blipFill>
        <p:spPr>
          <a:xfrm>
            <a:off x="2240989" y="1815200"/>
            <a:ext cx="4662024" cy="32395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rot="407439">
            <a:off x="5597800" y="861253"/>
            <a:ext cx="3261346" cy="2445998"/>
          </a:xfrm>
          <a:prstGeom prst="rect">
            <a:avLst/>
          </a:prstGeom>
          <a:noFill/>
          <a:ln cap="flat" cmpd="sng" w="76200">
            <a:solidFill>
              <a:srgbClr val="FFFFFF"/>
            </a:solidFill>
            <a:prstDash val="solid"/>
            <a:miter lim="8000"/>
            <a:headEnd len="sm" w="sm" type="none"/>
            <a:tailEnd len="sm" w="sm" type="none"/>
          </a:ln>
        </p:spPr>
      </p:pic>
      <p:sp>
        <p:nvSpPr>
          <p:cNvPr id="101" name="Google Shape;101;p19"/>
          <p:cNvSpPr txBox="1"/>
          <p:nvPr>
            <p:ph type="title"/>
          </p:nvPr>
        </p:nvSpPr>
        <p:spPr>
          <a:xfrm>
            <a:off x="311700" y="487200"/>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EDUCATION</a:t>
            </a:r>
            <a:endParaRPr>
              <a:solidFill>
                <a:srgbClr val="FFFFFF"/>
              </a:solidFill>
              <a:latin typeface="Oswald"/>
              <a:ea typeface="Oswald"/>
              <a:cs typeface="Oswald"/>
              <a:sym typeface="Oswald"/>
            </a:endParaRPr>
          </a:p>
        </p:txBody>
      </p:sp>
      <p:pic>
        <p:nvPicPr>
          <p:cNvPr id="102" name="Google Shape;102;p19"/>
          <p:cNvPicPr preferRelativeResize="0"/>
          <p:nvPr/>
        </p:nvPicPr>
        <p:blipFill>
          <a:blip r:embed="rId4">
            <a:alphaModFix/>
          </a:blip>
          <a:stretch>
            <a:fillRect/>
          </a:stretch>
        </p:blipFill>
        <p:spPr>
          <a:xfrm rot="-527142">
            <a:off x="275341" y="579314"/>
            <a:ext cx="2812922" cy="3161168"/>
          </a:xfrm>
          <a:prstGeom prst="rect">
            <a:avLst/>
          </a:prstGeom>
          <a:noFill/>
          <a:ln cap="flat" cmpd="sng" w="76200">
            <a:solidFill>
              <a:srgbClr val="FFFFFF"/>
            </a:solidFill>
            <a:prstDash val="solid"/>
            <a:miter lim="8000"/>
            <a:headEnd len="sm" w="sm" type="none"/>
            <a:tailEnd len="sm" w="sm" type="none"/>
          </a:ln>
        </p:spPr>
      </p:pic>
      <p:pic>
        <p:nvPicPr>
          <p:cNvPr id="103" name="Google Shape;103;p19"/>
          <p:cNvPicPr preferRelativeResize="0"/>
          <p:nvPr/>
        </p:nvPicPr>
        <p:blipFill>
          <a:blip r:embed="rId5">
            <a:alphaModFix/>
          </a:blip>
          <a:stretch>
            <a:fillRect/>
          </a:stretch>
        </p:blipFill>
        <p:spPr>
          <a:xfrm>
            <a:off x="3372250" y="1462266"/>
            <a:ext cx="2399500" cy="3201423"/>
          </a:xfrm>
          <a:prstGeom prst="rect">
            <a:avLst/>
          </a:prstGeom>
          <a:noFill/>
          <a:ln cap="flat" cmpd="sng" w="76200">
            <a:solidFill>
              <a:srgbClr val="FFFFFF"/>
            </a:solidFill>
            <a:prstDash val="solid"/>
            <a:miter lim="8000"/>
            <a:headEnd len="sm" w="sm" type="none"/>
            <a:tailEnd len="sm" w="sm" type="none"/>
          </a:ln>
        </p:spPr>
      </p:pic>
      <p:pic>
        <p:nvPicPr>
          <p:cNvPr id="104" name="Google Shape;104;p19"/>
          <p:cNvPicPr preferRelativeResize="0"/>
          <p:nvPr/>
        </p:nvPicPr>
        <p:blipFill>
          <a:blip r:embed="rId6">
            <a:alphaModFix/>
          </a:blip>
          <a:stretch>
            <a:fillRect/>
          </a:stretch>
        </p:blipFill>
        <p:spPr>
          <a:xfrm rot="421985">
            <a:off x="723577" y="3382958"/>
            <a:ext cx="2498353" cy="3142149"/>
          </a:xfrm>
          <a:prstGeom prst="rect">
            <a:avLst/>
          </a:prstGeom>
          <a:noFill/>
          <a:ln cap="flat" cmpd="sng" w="76200">
            <a:solidFill>
              <a:srgbClr val="FFFFFF"/>
            </a:solidFill>
            <a:prstDash val="solid"/>
            <a:miter lim="8000"/>
            <a:headEnd len="sm" w="sm" type="none"/>
            <a:tailEnd len="sm" w="sm" type="none"/>
          </a:ln>
        </p:spPr>
      </p:pic>
      <p:pic>
        <p:nvPicPr>
          <p:cNvPr id="105" name="Google Shape;105;p19"/>
          <p:cNvPicPr preferRelativeResize="0"/>
          <p:nvPr/>
        </p:nvPicPr>
        <p:blipFill>
          <a:blip r:embed="rId7">
            <a:alphaModFix/>
          </a:blip>
          <a:stretch>
            <a:fillRect/>
          </a:stretch>
        </p:blipFill>
        <p:spPr>
          <a:xfrm rot="-352511">
            <a:off x="3910776" y="4380243"/>
            <a:ext cx="1972540" cy="1479431"/>
          </a:xfrm>
          <a:prstGeom prst="rect">
            <a:avLst/>
          </a:prstGeom>
          <a:noFill/>
          <a:ln cap="flat" cmpd="sng" w="76200">
            <a:solidFill>
              <a:srgbClr val="FFFFFF"/>
            </a:solidFill>
            <a:prstDash val="solid"/>
            <a:miter lim="8000"/>
            <a:headEnd len="sm" w="sm" type="none"/>
            <a:tailEnd len="sm" w="sm" type="none"/>
          </a:ln>
        </p:spPr>
      </p:pic>
      <p:pic>
        <p:nvPicPr>
          <p:cNvPr id="106" name="Google Shape;106;p19"/>
          <p:cNvPicPr preferRelativeResize="0"/>
          <p:nvPr/>
        </p:nvPicPr>
        <p:blipFill>
          <a:blip r:embed="rId8">
            <a:alphaModFix/>
          </a:blip>
          <a:stretch>
            <a:fillRect/>
          </a:stretch>
        </p:blipFill>
        <p:spPr>
          <a:xfrm rot="501844">
            <a:off x="6283742" y="2765584"/>
            <a:ext cx="1889467" cy="3777701"/>
          </a:xfrm>
          <a:prstGeom prst="rect">
            <a:avLst/>
          </a:prstGeom>
          <a:noFill/>
          <a:ln cap="flat" cmpd="sng" w="76200">
            <a:solidFill>
              <a:srgbClr val="FFFFFF"/>
            </a:solidFill>
            <a:prstDash val="solid"/>
            <a:miter lim="8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0"/>
          <p:cNvPicPr preferRelativeResize="0"/>
          <p:nvPr/>
        </p:nvPicPr>
        <p:blipFill>
          <a:blip r:embed="rId3">
            <a:alphaModFix/>
          </a:blip>
          <a:stretch>
            <a:fillRect/>
          </a:stretch>
        </p:blipFill>
        <p:spPr>
          <a:xfrm flipH="1">
            <a:off x="0" y="-477733"/>
            <a:ext cx="9144000" cy="5143500"/>
          </a:xfrm>
          <a:prstGeom prst="rect">
            <a:avLst/>
          </a:prstGeom>
          <a:noFill/>
          <a:ln>
            <a:noFill/>
          </a:ln>
        </p:spPr>
      </p:pic>
      <p:pic>
        <p:nvPicPr>
          <p:cNvPr id="112" name="Google Shape;112;p20"/>
          <p:cNvPicPr preferRelativeResize="0"/>
          <p:nvPr/>
        </p:nvPicPr>
        <p:blipFill>
          <a:blip r:embed="rId3">
            <a:alphaModFix/>
          </a:blip>
          <a:stretch>
            <a:fillRect/>
          </a:stretch>
        </p:blipFill>
        <p:spPr>
          <a:xfrm>
            <a:off x="0" y="-477733"/>
            <a:ext cx="9144000" cy="5143500"/>
          </a:xfrm>
          <a:prstGeom prst="rect">
            <a:avLst/>
          </a:prstGeom>
          <a:noFill/>
          <a:ln>
            <a:noFill/>
          </a:ln>
        </p:spPr>
      </p:pic>
      <p:sp>
        <p:nvSpPr>
          <p:cNvPr id="113" name="Google Shape;113;p20"/>
          <p:cNvSpPr txBox="1"/>
          <p:nvPr>
            <p:ph type="title"/>
          </p:nvPr>
        </p:nvSpPr>
        <p:spPr>
          <a:xfrm>
            <a:off x="311700" y="2357533"/>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lt1"/>
                </a:solidFill>
              </a:rPr>
              <a:t>Pop Quiz!:</a:t>
            </a:r>
            <a:endParaRPr>
              <a:solidFill>
                <a:srgbClr val="FFFFFF"/>
              </a:solidFill>
              <a:latin typeface="Oswald"/>
              <a:ea typeface="Oswald"/>
              <a:cs typeface="Oswald"/>
              <a:sym typeface="Oswald"/>
            </a:endParaRPr>
          </a:p>
        </p:txBody>
      </p:sp>
      <p:sp>
        <p:nvSpPr>
          <p:cNvPr id="114" name="Google Shape;114;p20"/>
          <p:cNvSpPr txBox="1"/>
          <p:nvPr>
            <p:ph idx="1" type="body"/>
          </p:nvPr>
        </p:nvSpPr>
        <p:spPr>
          <a:xfrm>
            <a:off x="311700" y="3853633"/>
            <a:ext cx="8520600" cy="223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2500">
                <a:solidFill>
                  <a:srgbClr val="FFFFFF"/>
                </a:solidFill>
              </a:rPr>
              <a:t>How many milk ducts do women have in each breast, on average?</a:t>
            </a:r>
            <a:endParaRPr sz="2500">
              <a:solidFill>
                <a:srgbClr val="FFFFFF"/>
              </a:solidFill>
            </a:endParaRPr>
          </a:p>
          <a:p>
            <a:pPr indent="0" lvl="0" marL="0" rtl="0" algn="ctr">
              <a:spcBef>
                <a:spcPts val="1600"/>
              </a:spcBef>
              <a:spcAft>
                <a:spcPts val="0"/>
              </a:spcAft>
              <a:buClr>
                <a:schemeClr val="dk1"/>
              </a:buClr>
              <a:buSzPts val="1100"/>
              <a:buFont typeface="Arial"/>
              <a:buNone/>
            </a:pPr>
            <a:r>
              <a:t/>
            </a:r>
            <a:endParaRPr b="1" sz="2500"/>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1"/>
          <p:cNvPicPr preferRelativeResize="0"/>
          <p:nvPr/>
        </p:nvPicPr>
        <p:blipFill>
          <a:blip r:embed="rId3">
            <a:alphaModFix/>
          </a:blip>
          <a:stretch>
            <a:fillRect/>
          </a:stretch>
        </p:blipFill>
        <p:spPr>
          <a:xfrm flipH="1">
            <a:off x="0" y="-477733"/>
            <a:ext cx="9144000" cy="5143500"/>
          </a:xfrm>
          <a:prstGeom prst="rect">
            <a:avLst/>
          </a:prstGeom>
          <a:noFill/>
          <a:ln>
            <a:noFill/>
          </a:ln>
        </p:spPr>
      </p:pic>
      <p:pic>
        <p:nvPicPr>
          <p:cNvPr id="120" name="Google Shape;120;p21"/>
          <p:cNvPicPr preferRelativeResize="0"/>
          <p:nvPr/>
        </p:nvPicPr>
        <p:blipFill>
          <a:blip r:embed="rId3">
            <a:alphaModFix/>
          </a:blip>
          <a:stretch>
            <a:fillRect/>
          </a:stretch>
        </p:blipFill>
        <p:spPr>
          <a:xfrm>
            <a:off x="0" y="-477733"/>
            <a:ext cx="9144000" cy="5143500"/>
          </a:xfrm>
          <a:prstGeom prst="rect">
            <a:avLst/>
          </a:prstGeom>
          <a:noFill/>
          <a:ln>
            <a:noFill/>
          </a:ln>
        </p:spPr>
      </p:pic>
      <p:sp>
        <p:nvSpPr>
          <p:cNvPr id="121" name="Google Shape;121;p21"/>
          <p:cNvSpPr txBox="1"/>
          <p:nvPr>
            <p:ph type="title"/>
          </p:nvPr>
        </p:nvSpPr>
        <p:spPr>
          <a:xfrm>
            <a:off x="311700" y="2357533"/>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lt1"/>
                </a:solidFill>
              </a:rPr>
              <a:t>Pop Quiz!:</a:t>
            </a:r>
            <a:endParaRPr>
              <a:solidFill>
                <a:srgbClr val="FFFFFF"/>
              </a:solidFill>
              <a:latin typeface="Oswald"/>
              <a:ea typeface="Oswald"/>
              <a:cs typeface="Oswald"/>
              <a:sym typeface="Oswald"/>
            </a:endParaRPr>
          </a:p>
        </p:txBody>
      </p:sp>
      <p:sp>
        <p:nvSpPr>
          <p:cNvPr id="122" name="Google Shape;122;p21"/>
          <p:cNvSpPr txBox="1"/>
          <p:nvPr>
            <p:ph idx="1" type="body"/>
          </p:nvPr>
        </p:nvSpPr>
        <p:spPr>
          <a:xfrm>
            <a:off x="311700" y="3853633"/>
            <a:ext cx="8520600" cy="2238000"/>
          </a:xfrm>
          <a:prstGeom prst="rect">
            <a:avLst/>
          </a:prstGeom>
        </p:spPr>
        <p:txBody>
          <a:bodyPr anchorCtr="0" anchor="t" bIns="91425" lIns="91425" spcFirstLastPara="1" rIns="91425" wrap="square" tIns="91425">
            <a:noAutofit/>
          </a:bodyPr>
          <a:lstStyle/>
          <a:p>
            <a:pPr indent="0" lvl="0" marL="0" rtl="0" algn="ctr">
              <a:lnSpc>
                <a:spcPct val="100000"/>
              </a:lnSpc>
              <a:spcBef>
                <a:spcPts val="640"/>
              </a:spcBef>
              <a:spcAft>
                <a:spcPts val="0"/>
              </a:spcAft>
              <a:buClr>
                <a:schemeClr val="dk1"/>
              </a:buClr>
              <a:buSzPts val="1100"/>
              <a:buFont typeface="Arial"/>
              <a:buNone/>
            </a:pPr>
            <a:r>
              <a:rPr lang="en-US" sz="2500">
                <a:solidFill>
                  <a:srgbClr val="FFFFFF"/>
                </a:solidFill>
              </a:rPr>
              <a:t>There are between 5 and 8 ducts in the average breast.</a:t>
            </a:r>
            <a:endParaRPr sz="2500">
              <a:solidFill>
                <a:srgbClr val="FFFFFF"/>
              </a:solidFill>
            </a:endParaRPr>
          </a:p>
          <a:p>
            <a:pPr indent="0" lvl="0" marL="0" rtl="0" algn="ctr">
              <a:spcBef>
                <a:spcPts val="0"/>
              </a:spcBef>
              <a:spcAft>
                <a:spcPts val="0"/>
              </a:spcAft>
              <a:buClr>
                <a:schemeClr val="dk1"/>
              </a:buClr>
              <a:buSzPts val="1100"/>
              <a:buFont typeface="Arial"/>
              <a:buNone/>
            </a:pPr>
            <a:r>
              <a:t/>
            </a:r>
            <a:endParaRPr b="1" sz="2500"/>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What is Breast Cancer?</a:t>
            </a:r>
            <a:endParaRPr>
              <a:solidFill>
                <a:srgbClr val="FFFFFF"/>
              </a:solidFill>
            </a:endParaRPr>
          </a:p>
        </p:txBody>
      </p:sp>
      <p:pic>
        <p:nvPicPr>
          <p:cNvPr descr="breast-anatomy2.gif" id="128" name="Google Shape;128;p22"/>
          <p:cNvPicPr preferRelativeResize="0"/>
          <p:nvPr/>
        </p:nvPicPr>
        <p:blipFill>
          <a:blip r:embed="rId3">
            <a:alphaModFix/>
          </a:blip>
          <a:stretch>
            <a:fillRect/>
          </a:stretch>
        </p:blipFill>
        <p:spPr>
          <a:xfrm>
            <a:off x="3143250" y="1505733"/>
            <a:ext cx="2857500" cy="3524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79115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FFFFFF"/>
                </a:solidFill>
              </a:rPr>
              <a:t>Types of Breast Cancer</a:t>
            </a:r>
            <a:endParaRPr>
              <a:solidFill>
                <a:srgbClr val="FFFFFF"/>
              </a:solidFill>
            </a:endParaRPr>
          </a:p>
        </p:txBody>
      </p:sp>
      <p:pic>
        <p:nvPicPr>
          <p:cNvPr descr="Breast Cancer Types (1).jpg" id="134" name="Google Shape;134;p23"/>
          <p:cNvPicPr preferRelativeResize="0"/>
          <p:nvPr/>
        </p:nvPicPr>
        <p:blipFill>
          <a:blip r:embed="rId3">
            <a:alphaModFix/>
          </a:blip>
          <a:stretch>
            <a:fillRect/>
          </a:stretch>
        </p:blipFill>
        <p:spPr>
          <a:xfrm>
            <a:off x="2732325" y="1579067"/>
            <a:ext cx="3679326" cy="3679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