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3" r:id="rId1"/>
  </p:sldMasterIdLst>
  <p:notesMasterIdLst>
    <p:notesMasterId r:id="rId13"/>
  </p:notesMasterIdLst>
  <p:sldIdLst>
    <p:sldId id="257" r:id="rId2"/>
    <p:sldId id="264" r:id="rId3"/>
    <p:sldId id="265" r:id="rId4"/>
    <p:sldId id="266" r:id="rId5"/>
    <p:sldId id="267" r:id="rId6"/>
    <p:sldId id="268" r:id="rId7"/>
    <p:sldId id="261" r:id="rId8"/>
    <p:sldId id="259" r:id="rId9"/>
    <p:sldId id="263" r:id="rId10"/>
    <p:sldId id="26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FE2"/>
    <a:srgbClr val="6A00F1"/>
    <a:srgbClr val="9CE6FF"/>
    <a:srgbClr val="567F8C"/>
    <a:srgbClr val="ADB196"/>
    <a:srgbClr val="00753B"/>
    <a:srgbClr val="38640C"/>
    <a:srgbClr val="457F0A"/>
    <a:srgbClr val="85FF0A"/>
    <a:srgbClr val="34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5" d="100"/>
          <a:sy n="105" d="100"/>
        </p:scale>
        <p:origin x="24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F5D17-FE20-A841-A728-53709E31862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28C56-A568-7D4E-B22D-F4564C75E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9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28C56-A568-7D4E-B22D-F4564C75E0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5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8/8/2025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7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9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1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8/8/2025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9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9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8/8/2025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6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8/8/2025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7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8/8/2025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8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5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1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C4DFE2"/>
            </a:gs>
            <a:gs pos="0">
              <a:srgbClr val="9CE6FF"/>
            </a:gs>
            <a:gs pos="73000">
              <a:srgbClr val="CAB5AA"/>
            </a:gs>
            <a:gs pos="85000">
              <a:srgbClr val="C19F86"/>
            </a:gs>
            <a:gs pos="58000">
              <a:schemeClr val="accent3">
                <a:lumMod val="40000"/>
                <a:lumOff val="60000"/>
              </a:schemeClr>
            </a:gs>
            <a:gs pos="100000">
              <a:schemeClr val="accent6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8/8/2025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3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52" r:id="rId7"/>
    <p:sldLayoutId id="2147483853" r:id="rId8"/>
    <p:sldLayoutId id="2147483854" r:id="rId9"/>
    <p:sldLayoutId id="2147483855" r:id="rId10"/>
    <p:sldLayoutId id="214748386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Content Placeholder 4" descr="Painting of lake during sunset">
            <a:extLst>
              <a:ext uri="{FF2B5EF4-FFF2-40B4-BE49-F238E27FC236}">
                <a16:creationId xmlns:a16="http://schemas.microsoft.com/office/drawing/2014/main" id="{80FE7B1E-C8A6-59AD-4D3C-8C270C5B2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60000"/>
          </a:blip>
          <a:srcRect t="8308" r="-1" b="7418"/>
          <a:stretch>
            <a:fillRect/>
          </a:stretch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2F55F9-AE99-0408-1505-176E27AB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744909"/>
            <a:ext cx="10190071" cy="31458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Occupational Wellness and Stress</a:t>
            </a:r>
          </a:p>
        </p:txBody>
      </p:sp>
    </p:spTree>
    <p:extLst>
      <p:ext uri="{BB962C8B-B14F-4D97-AF65-F5344CB8AC3E}">
        <p14:creationId xmlns:p14="http://schemas.microsoft.com/office/powerpoint/2010/main" val="86483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D2F6-2203-BAC6-3E7D-369EBE9A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deeper…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76E2E-B91E-16CB-2CCD-BC96A95E9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Can you identify any signs of burnout in yourself, and what steps do you take to address them?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How do opportunities for skill development or growth in your workplace influence your resilience to stress?</a:t>
            </a:r>
          </a:p>
        </p:txBody>
      </p:sp>
    </p:spTree>
    <p:extLst>
      <p:ext uri="{BB962C8B-B14F-4D97-AF65-F5344CB8AC3E}">
        <p14:creationId xmlns:p14="http://schemas.microsoft.com/office/powerpoint/2010/main" val="311334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8CB3-3B75-0B0B-E440-AD094ADA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602867"/>
            <a:ext cx="11274612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/>
              <a:t>10 Proven Practices to Manage Occupational Stress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FD448-3A23-03C3-E06D-D49A3277D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665671"/>
            <a:ext cx="11274612" cy="41957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200" b="1" dirty="0"/>
              <a:t>Set Clear Work-Life Boundaries: </a:t>
            </a:r>
            <a:r>
              <a:rPr lang="en-US" sz="1200" dirty="0"/>
              <a:t>Define your work hours and communicate them to your team. Use an end-of-day ritual to signal the close of your workday.</a:t>
            </a:r>
          </a:p>
          <a:p>
            <a:pPr lvl="0">
              <a:buFont typeface="+mj-lt"/>
              <a:buAutoNum type="arabicPeriod"/>
            </a:pPr>
            <a:r>
              <a:rPr lang="en-US" sz="1200" b="1" dirty="0"/>
              <a:t>Prioritize and Organize Tasks: </a:t>
            </a:r>
            <a:r>
              <a:rPr lang="en-US" sz="1200" dirty="0"/>
              <a:t>Use tools like the Eisenhower Matrix or daily to-do lists to distinguish urgent from important tasks, reducing overwhelm and boosting productivity.</a:t>
            </a:r>
          </a:p>
          <a:p>
            <a:pPr lvl="0">
              <a:buFont typeface="+mj-lt"/>
              <a:buAutoNum type="arabicPeriod"/>
            </a:pPr>
            <a:r>
              <a:rPr lang="en-US" sz="1200" b="1" dirty="0"/>
              <a:t>Take Regular Micro-Breaks: </a:t>
            </a:r>
            <a:r>
              <a:rPr lang="en-US" sz="1200" dirty="0"/>
              <a:t>Step away from your workspace for 5 minutes every hour. Stretch, walk, or simply breathe deeply to reset and recharge.</a:t>
            </a:r>
          </a:p>
          <a:p>
            <a:pPr lvl="0">
              <a:buFont typeface="+mj-lt"/>
              <a:buAutoNum type="arabicPeriod"/>
            </a:pPr>
            <a:r>
              <a:rPr lang="en-US" sz="1200" b="1" dirty="0"/>
              <a:t>Optimize Your Workspace: </a:t>
            </a:r>
            <a:r>
              <a:rPr lang="en-US" sz="1200" dirty="0"/>
              <a:t>Tidy your desk, adjust your chair and monitor for ergonomic comfort, and add a personal touch to make your environment inviting.</a:t>
            </a:r>
          </a:p>
          <a:p>
            <a:pPr lvl="0">
              <a:buFont typeface="+mj-lt"/>
              <a:buAutoNum type="arabicPeriod"/>
            </a:pPr>
            <a:r>
              <a:rPr lang="en-US" sz="1200" b="1" dirty="0"/>
              <a:t>Practice Mindful Transitions: </a:t>
            </a:r>
            <a:r>
              <a:rPr lang="en-US" sz="1200" dirty="0"/>
              <a:t>Before starting a new task or meeting, take 1-2 minutes to pause, breathe, and set an intention for focus and calm.</a:t>
            </a:r>
          </a:p>
          <a:p>
            <a:pPr lvl="0">
              <a:buFont typeface="+mj-lt"/>
              <a:buAutoNum type="arabicPeriod"/>
            </a:pPr>
            <a:r>
              <a:rPr lang="en-US" sz="1200" b="1" dirty="0"/>
              <a:t>Engage in Professional Development: </a:t>
            </a:r>
            <a:r>
              <a:rPr lang="en-US" sz="1200" dirty="0"/>
              <a:t>Attend a webinar, complete a short training, or read an article related to your field to stimulate growth and job satisfaction.</a:t>
            </a:r>
          </a:p>
          <a:p>
            <a:pPr lvl="0">
              <a:buFont typeface="+mj-lt"/>
              <a:buAutoNum type="arabicPeriod"/>
            </a:pPr>
            <a:r>
              <a:rPr lang="en-US" sz="1200" b="1" dirty="0"/>
              <a:t>Connect with Colleagues: </a:t>
            </a:r>
            <a:r>
              <a:rPr lang="en-US" sz="1200" dirty="0"/>
              <a:t>Schedule an in-person or virtual coffee break or brief check-in with a teammate to foster support and camaraderie.</a:t>
            </a:r>
          </a:p>
          <a:p>
            <a:pPr lvl="0">
              <a:buFont typeface="+mj-lt"/>
              <a:buAutoNum type="arabicPeriod"/>
            </a:pPr>
            <a:r>
              <a:rPr lang="en-US" sz="1200" b="1" dirty="0"/>
              <a:t>Implement Email and Meeting Management Strategies: </a:t>
            </a:r>
            <a:r>
              <a:rPr lang="en-US" sz="1200" dirty="0"/>
              <a:t>Set specific times to check email and use clear agendas for meetings to minimize distractions and improve efficiency.</a:t>
            </a:r>
          </a:p>
          <a:p>
            <a:pPr lvl="0">
              <a:buFont typeface="+mj-lt"/>
              <a:buAutoNum type="arabicPeriod"/>
            </a:pPr>
            <a:r>
              <a:rPr lang="en-US" sz="1200" b="1" dirty="0"/>
              <a:t>Practice Job Crafting: </a:t>
            </a:r>
            <a:r>
              <a:rPr lang="en-US" sz="1200" dirty="0"/>
              <a:t>Identify aspects of your role you can reshape-such as taking on a new project or delegating tasks-to align your work with your strengths and interests.</a:t>
            </a:r>
          </a:p>
          <a:p>
            <a:pPr lvl="0">
              <a:buFont typeface="+mj-lt"/>
              <a:buAutoNum type="arabicPeriod"/>
            </a:pPr>
            <a:r>
              <a:rPr lang="en-US" sz="1200" b="1" dirty="0"/>
              <a:t>Utilize Employee Support Resources: </a:t>
            </a:r>
            <a:r>
              <a:rPr lang="en-US" sz="1200" dirty="0"/>
              <a:t>Access Employee Assistance Programs (EAP), counseling, or wellness resources provided by your organization for additional support.</a:t>
            </a:r>
          </a:p>
        </p:txBody>
      </p:sp>
    </p:spTree>
    <p:extLst>
      <p:ext uri="{BB962C8B-B14F-4D97-AF65-F5344CB8AC3E}">
        <p14:creationId xmlns:p14="http://schemas.microsoft.com/office/powerpoint/2010/main" val="283132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0B36C-E643-6A07-D863-413F1A67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828800"/>
            <a:ext cx="10895106" cy="12045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Define Clear Work Hours</a:t>
            </a:r>
            <a:r>
              <a:rPr lang="en-US" dirty="0"/>
              <a:t>: Set specific start and end times for your workday—and stick to them—to avoid constant availability and overwork.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26BE1-4797-ED60-52FA-72C6FA0DB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3733800"/>
            <a:ext cx="11274612" cy="2994240"/>
          </a:xfrm>
        </p:spPr>
        <p:txBody>
          <a:bodyPr/>
          <a:lstStyle/>
          <a:p>
            <a:r>
              <a:rPr lang="en-US" dirty="0"/>
              <a:t>Do you currently hold firm boundaries on your work hours? </a:t>
            </a:r>
          </a:p>
          <a:p>
            <a:endParaRPr lang="en-US" dirty="0"/>
          </a:p>
          <a:p>
            <a:r>
              <a:rPr lang="en-US" dirty="0"/>
              <a:t>Do you have any rituals or practices to start or end your workday?</a:t>
            </a:r>
          </a:p>
        </p:txBody>
      </p:sp>
    </p:spTree>
    <p:extLst>
      <p:ext uri="{BB962C8B-B14F-4D97-AF65-F5344CB8AC3E}">
        <p14:creationId xmlns:p14="http://schemas.microsoft.com/office/powerpoint/2010/main" val="91541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548F-289D-7889-C52D-FD8098A7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959331"/>
            <a:ext cx="10895106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Take Regular Breaks</a:t>
            </a:r>
            <a:r>
              <a:rPr lang="en-US" dirty="0"/>
              <a:t>: Follow techniques like the Pomodoro method (25 minutes work, 5 minutes break) or schedule hourly pauses to reset your energy.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F5E55-54DA-2975-1684-B38281059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3687569"/>
            <a:ext cx="11274612" cy="2920099"/>
          </a:xfrm>
        </p:spPr>
        <p:txBody>
          <a:bodyPr/>
          <a:lstStyle/>
          <a:p>
            <a:r>
              <a:rPr lang="en-US" dirty="0"/>
              <a:t>How do you make time for breaks or rest during your workday, and how does this influence your daily stress levels?</a:t>
            </a:r>
          </a:p>
          <a:p>
            <a:endParaRPr lang="en-US" dirty="0"/>
          </a:p>
          <a:p>
            <a:r>
              <a:rPr lang="en-US" dirty="0"/>
              <a:t>What is your favorite way to spend your breaktime?</a:t>
            </a:r>
          </a:p>
        </p:txBody>
      </p:sp>
    </p:spTree>
    <p:extLst>
      <p:ext uri="{BB962C8B-B14F-4D97-AF65-F5344CB8AC3E}">
        <p14:creationId xmlns:p14="http://schemas.microsoft.com/office/powerpoint/2010/main" val="329534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207F-7CD1-3644-91A1-EE486EDEA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448469"/>
            <a:ext cx="10895106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Prioritize Tasks Daily</a:t>
            </a:r>
            <a:r>
              <a:rPr lang="en-US" dirty="0"/>
              <a:t>: Use a short, focused to-do list each day (e.g., top 3 priorities) to stay realistic about what you can achieve without overload.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12EB6-A856-CD36-D6D3-C6B8991AE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3323897"/>
            <a:ext cx="11274612" cy="3179591"/>
          </a:xfrm>
        </p:spPr>
        <p:txBody>
          <a:bodyPr/>
          <a:lstStyle/>
          <a:p>
            <a:r>
              <a:rPr lang="en-US" dirty="0"/>
              <a:t>How do you use organizational tools or time-management techniques to stay organized and avoid overwhelm?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 you have any favorite tools or habits that you’ve discovered?</a:t>
            </a:r>
          </a:p>
        </p:txBody>
      </p:sp>
    </p:spTree>
    <p:extLst>
      <p:ext uri="{BB962C8B-B14F-4D97-AF65-F5344CB8AC3E}">
        <p14:creationId xmlns:p14="http://schemas.microsoft.com/office/powerpoint/2010/main" val="107443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6EBC-5B5D-FF51-7DED-9F0971DF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618008"/>
            <a:ext cx="10895106" cy="5874402"/>
          </a:xfrm>
        </p:spPr>
        <p:txBody>
          <a:bodyPr>
            <a:noAutofit/>
          </a:bodyPr>
          <a:lstStyle/>
          <a:p>
            <a:r>
              <a:rPr lang="en-US" sz="2400" b="1" dirty="0"/>
              <a:t>Communicate Boundaries Early</a:t>
            </a:r>
            <a:r>
              <a:rPr lang="en-US" sz="2400" dirty="0"/>
              <a:t>: Let colleagues or clients know your availability, response time, and preferred communication channels.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Say No (Respectfully)</a:t>
            </a:r>
            <a:r>
              <a:rPr lang="en-US" sz="2400" dirty="0"/>
              <a:t>: Decline tasks or projects that exceed your bandwidth. Practice phrases like “I don’t have capacity for this right now.”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Avoid Multitasking</a:t>
            </a:r>
            <a:r>
              <a:rPr lang="en-US" sz="2400" dirty="0"/>
              <a:t>: Focus on one task at a time to improve quality of work and reduce cognitive strain.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Use Technology Wisely</a:t>
            </a:r>
            <a:r>
              <a:rPr lang="en-US" sz="2400" dirty="0"/>
              <a:t>: Turn off non-essential notifications, use “Do Not Disturb” modes, and avoid checking work email outside of work hours.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C6F92-A0D8-D549-F683-687FD962E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2083676"/>
            <a:ext cx="11274612" cy="1143000"/>
          </a:xfrm>
        </p:spPr>
        <p:txBody>
          <a:bodyPr>
            <a:normAutofit/>
          </a:bodyPr>
          <a:lstStyle/>
          <a:p>
            <a:r>
              <a:rPr lang="en-US" sz="2000" dirty="0"/>
              <a:t>How do you set boundaries around your work? What boundaries could you set or improve on holding?</a:t>
            </a:r>
          </a:p>
        </p:txBody>
      </p:sp>
    </p:spTree>
    <p:extLst>
      <p:ext uri="{BB962C8B-B14F-4D97-AF65-F5344CB8AC3E}">
        <p14:creationId xmlns:p14="http://schemas.microsoft.com/office/powerpoint/2010/main" val="209057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81158-CD1E-EA39-64FC-5233CCFC5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E4656-DC4F-7C1A-75AB-B7E486CC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5874402"/>
          </a:xfrm>
        </p:spPr>
        <p:txBody>
          <a:bodyPr>
            <a:normAutofit/>
          </a:bodyPr>
          <a:lstStyle/>
          <a:p>
            <a:r>
              <a:rPr lang="en-US" sz="3100" b="1" dirty="0"/>
              <a:t>Schedule “No Meeting” Times</a:t>
            </a:r>
            <a:r>
              <a:rPr lang="en-US" sz="3100" dirty="0"/>
              <a:t>: Block out time for focused, uninterrupted work—especially for deep thinking or creative tasks.</a:t>
            </a:r>
            <a:br>
              <a:rPr lang="en-US" dirty="0"/>
            </a:br>
            <a:br>
              <a:rPr lang="en-US" sz="2800" dirty="0"/>
            </a:br>
            <a:r>
              <a:rPr lang="en-US" sz="3100" b="1" dirty="0"/>
              <a:t>Make Time for Hobbies and Recovery</a:t>
            </a:r>
            <a:r>
              <a:rPr lang="en-US" sz="3100" dirty="0"/>
              <a:t>: Invest in regular activities outside work that help you recharge mentally and emotionally.</a:t>
            </a:r>
            <a:br>
              <a:rPr lang="en-US" sz="3100" dirty="0"/>
            </a:br>
            <a:br>
              <a:rPr lang="en-US" sz="2800" dirty="0"/>
            </a:br>
            <a:r>
              <a:rPr lang="en-US" sz="3100" b="1" dirty="0"/>
              <a:t>Review and Adjust Regularly</a:t>
            </a:r>
            <a:r>
              <a:rPr lang="en-US" sz="3100" dirty="0"/>
              <a:t>: Reflect weekly on what’s working or not. Adjust your workload, habits, or environment to maintain sustainability.</a:t>
            </a:r>
          </a:p>
        </p:txBody>
      </p:sp>
    </p:spTree>
    <p:extLst>
      <p:ext uri="{BB962C8B-B14F-4D97-AF65-F5344CB8AC3E}">
        <p14:creationId xmlns:p14="http://schemas.microsoft.com/office/powerpoint/2010/main" val="104452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45F6-95D2-53A4-76E7-6ACCD603B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What kinds of physical environments (e.g., lighting, ergonomics, quiet spaces) help you feel less stressed at work?</a:t>
            </a:r>
          </a:p>
        </p:txBody>
      </p:sp>
    </p:spTree>
    <p:extLst>
      <p:ext uri="{BB962C8B-B14F-4D97-AF65-F5344CB8AC3E}">
        <p14:creationId xmlns:p14="http://schemas.microsoft.com/office/powerpoint/2010/main" val="2754314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2A8FE-F13B-EEBF-6F93-2AFDA6C28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665671"/>
            <a:ext cx="11274612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How do you manage workload and prioritize tasks when facing high-pressure situations?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do you adapt to changes or uncertainty at work, and how do these adaptations shape your approach to stress?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73AD39-379E-4E9C-B424-A42347F17005}"/>
              </a:ext>
            </a:extLst>
          </p:cNvPr>
          <p:cNvSpPr txBox="1"/>
          <p:nvPr/>
        </p:nvSpPr>
        <p:spPr>
          <a:xfrm>
            <a:off x="458694" y="358844"/>
            <a:ext cx="10577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That lifestyle…</a:t>
            </a:r>
          </a:p>
        </p:txBody>
      </p:sp>
    </p:spTree>
    <p:extLst>
      <p:ext uri="{BB962C8B-B14F-4D97-AF65-F5344CB8AC3E}">
        <p14:creationId xmlns:p14="http://schemas.microsoft.com/office/powerpoint/2010/main" val="9068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96AEF-3E3D-2BDF-6FDD-550F5BF00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2150925"/>
            <a:ext cx="11274612" cy="4195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When have you felt most satisfied or fulfilled in your job, and how did that impact how you felt about your work?</a:t>
            </a:r>
          </a:p>
        </p:txBody>
      </p:sp>
    </p:spTree>
    <p:extLst>
      <p:ext uri="{BB962C8B-B14F-4D97-AF65-F5344CB8AC3E}">
        <p14:creationId xmlns:p14="http://schemas.microsoft.com/office/powerpoint/2010/main" val="1519342727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</TotalTime>
  <Words>788</Words>
  <Application>Microsoft Office PowerPoint</Application>
  <PresentationFormat>Widescreen</PresentationFormat>
  <Paragraphs>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Avenir Next LT Pro</vt:lpstr>
      <vt:lpstr>AvenirNext LT Pro Medium</vt:lpstr>
      <vt:lpstr>Sabon Next LT</vt:lpstr>
      <vt:lpstr>DappledVTI</vt:lpstr>
      <vt:lpstr>Occupational Wellness and Stress</vt:lpstr>
      <vt:lpstr>Define Clear Work Hours: Set specific start and end times for your workday—and stick to them—to avoid constant availability and overwork.  </vt:lpstr>
      <vt:lpstr>Take Regular Breaks: Follow techniques like the Pomodoro method (25 minutes work, 5 minutes break) or schedule hourly pauses to reset your energy.  </vt:lpstr>
      <vt:lpstr>Prioritize Tasks Daily: Use a short, focused to-do list each day (e.g., top 3 priorities) to stay realistic about what you can achieve without overload. </vt:lpstr>
      <vt:lpstr>Communicate Boundaries Early: Let colleagues or clients know your availability, response time, and preferred communication channels.    Say No (Respectfully): Decline tasks or projects that exceed your bandwidth. Practice phrases like “I don’t have capacity for this right now.”  Avoid Multitasking: Focus on one task at a time to improve quality of work and reduce cognitive strain.  Use Technology Wisely: Turn off non-essential notifications, use “Do Not Disturb” modes, and avoid checking work email outside of work hours.</vt:lpstr>
      <vt:lpstr>Schedule “No Meeting” Times: Block out time for focused, uninterrupted work—especially for deep thinking or creative tasks.  Make Time for Hobbies and Recovery: Invest in regular activities outside work that help you recharge mentally and emotionally.  Review and Adjust Regularly: Reflect weekly on what’s working or not. Adjust your workload, habits, or environment to maintain sustainability.</vt:lpstr>
      <vt:lpstr>PowerPoint Presentation</vt:lpstr>
      <vt:lpstr>PowerPoint Presentation</vt:lpstr>
      <vt:lpstr>PowerPoint Presentation</vt:lpstr>
      <vt:lpstr>Go deeper…</vt:lpstr>
      <vt:lpstr>10 Proven Practices to Manage Occupational Stress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Laurel M Schaefer</dc:creator>
  <cp:lastModifiedBy>Sean Venckus</cp:lastModifiedBy>
  <cp:revision>7</cp:revision>
  <dcterms:created xsi:type="dcterms:W3CDTF">2025-06-26T20:18:06Z</dcterms:created>
  <dcterms:modified xsi:type="dcterms:W3CDTF">2025-08-08T14:48:41Z</dcterms:modified>
</cp:coreProperties>
</file>